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309" r:id="rId3"/>
    <p:sldId id="308" r:id="rId4"/>
    <p:sldId id="311" r:id="rId5"/>
    <p:sldId id="306" r:id="rId6"/>
    <p:sldId id="302" r:id="rId7"/>
    <p:sldId id="303" r:id="rId8"/>
    <p:sldId id="304" r:id="rId9"/>
    <p:sldId id="305" r:id="rId10"/>
    <p:sldId id="312" r:id="rId11"/>
    <p:sldId id="313" r:id="rId12"/>
    <p:sldId id="314" r:id="rId13"/>
    <p:sldId id="315" r:id="rId14"/>
    <p:sldId id="316" r:id="rId15"/>
    <p:sldId id="317" r:id="rId16"/>
    <p:sldId id="320" r:id="rId17"/>
    <p:sldId id="318" r:id="rId18"/>
    <p:sldId id="333" r:id="rId19"/>
    <p:sldId id="319" r:id="rId20"/>
    <p:sldId id="321" r:id="rId21"/>
    <p:sldId id="322" r:id="rId22"/>
    <p:sldId id="325" r:id="rId23"/>
    <p:sldId id="326" r:id="rId24"/>
    <p:sldId id="327" r:id="rId25"/>
    <p:sldId id="335" r:id="rId26"/>
    <p:sldId id="328" r:id="rId27"/>
    <p:sldId id="329" r:id="rId28"/>
    <p:sldId id="334" r:id="rId29"/>
    <p:sldId id="331" r:id="rId30"/>
    <p:sldId id="332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EAF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88386" autoAdjust="0"/>
  </p:normalViewPr>
  <p:slideViewPr>
    <p:cSldViewPr snapToGrid="0">
      <p:cViewPr varScale="1">
        <p:scale>
          <a:sx n="100" d="100"/>
          <a:sy n="100" d="100"/>
        </p:scale>
        <p:origin x="189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6E927-6912-4DEA-807B-D7DD28523414}" type="datetimeFigureOut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6FED2-8985-4E81-8726-69E5B6D669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09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안녕하십니까</a:t>
            </a:r>
            <a:r>
              <a:rPr lang="en-US" altLang="ko-KR" dirty="0"/>
              <a:t>, </a:t>
            </a:r>
            <a:r>
              <a:rPr lang="ko-KR" altLang="en-US" dirty="0"/>
              <a:t>이번 수업 발표를 맡은 </a:t>
            </a:r>
            <a:r>
              <a:rPr lang="ko-KR" altLang="en-US" dirty="0" err="1"/>
              <a:t>윤대근이라고</a:t>
            </a:r>
            <a:r>
              <a:rPr lang="ko-KR" altLang="en-US" dirty="0"/>
              <a:t> 합니다</a:t>
            </a:r>
            <a:r>
              <a:rPr lang="en-US" altLang="ko-KR" dirty="0"/>
              <a:t>..</a:t>
            </a:r>
          </a:p>
          <a:p>
            <a:r>
              <a:rPr lang="ko-KR" altLang="en-US" dirty="0"/>
              <a:t>이번 시간에는</a:t>
            </a:r>
            <a:r>
              <a:rPr lang="ko-KR" altLang="en-US" baseline="0" dirty="0"/>
              <a:t> 기존 인터넷의 핵심 프로토콜인 </a:t>
            </a:r>
            <a:r>
              <a:rPr lang="en-US" altLang="ko-KR" baseline="0" dirty="0"/>
              <a:t>BGP</a:t>
            </a:r>
            <a:r>
              <a:rPr lang="ko-KR" altLang="en-US" baseline="0" dirty="0"/>
              <a:t>의 취약점을 이용한 라우팅 어택이 </a:t>
            </a:r>
            <a:r>
              <a:rPr lang="ko-KR" altLang="en-US" baseline="0" dirty="0" err="1"/>
              <a:t>비트코인에</a:t>
            </a:r>
            <a:r>
              <a:rPr lang="ko-KR" altLang="en-US" baseline="0" dirty="0"/>
              <a:t> 어떤 악영향을 미칠 수 있는지 알아보는 시간을 갖도록 하겠습니다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877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그럼 지금부터는 해커들이 어떻게 </a:t>
            </a:r>
            <a:r>
              <a:rPr lang="en-US" altLang="ko-KR" dirty="0"/>
              <a:t>BGP</a:t>
            </a:r>
            <a:r>
              <a:rPr lang="en-US" altLang="ko-KR" baseline="0" dirty="0"/>
              <a:t> </a:t>
            </a:r>
            <a:r>
              <a:rPr lang="ko-KR" altLang="en-US" baseline="0" dirty="0"/>
              <a:t>패킷을 </a:t>
            </a:r>
            <a:r>
              <a:rPr lang="ko-KR" altLang="en-US" baseline="0" dirty="0" err="1"/>
              <a:t>하이재킹</a:t>
            </a:r>
            <a:r>
              <a:rPr lang="ko-KR" altLang="en-US" baseline="0" dirty="0"/>
              <a:t> 하여 모든 통신들이 공격자를 거치게 한 후 네트워크를 고립시킬 수 있는지 알아보도록 하겠습니다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57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AS6</a:t>
            </a:r>
            <a:r>
              <a:rPr lang="ko-KR" altLang="en-US" dirty="0"/>
              <a:t>에 속한 </a:t>
            </a:r>
            <a:r>
              <a:rPr lang="en-US" altLang="ko-KR" dirty="0"/>
              <a:t>F </a:t>
            </a:r>
            <a:r>
              <a:rPr lang="ko-KR" altLang="en-US" dirty="0"/>
              <a:t>노드의 </a:t>
            </a:r>
            <a:r>
              <a:rPr lang="en-US" altLang="ko-KR" dirty="0"/>
              <a:t>BGP</a:t>
            </a:r>
            <a:r>
              <a:rPr lang="en-US" altLang="ko-KR" baseline="0" dirty="0"/>
              <a:t> </a:t>
            </a:r>
            <a:r>
              <a:rPr lang="ko-KR" altLang="en-US" baseline="0" dirty="0"/>
              <a:t>패킷을 </a:t>
            </a:r>
            <a:r>
              <a:rPr lang="en-US" altLang="ko-KR" baseline="0" dirty="0"/>
              <a:t>Attacker</a:t>
            </a:r>
            <a:r>
              <a:rPr lang="ko-KR" altLang="en-US" baseline="0" dirty="0"/>
              <a:t>가 </a:t>
            </a:r>
            <a:r>
              <a:rPr lang="ko-KR" altLang="en-US" baseline="0" dirty="0" err="1"/>
              <a:t>하이재킹</a:t>
            </a:r>
            <a:r>
              <a:rPr lang="ko-KR" altLang="en-US" baseline="0" dirty="0"/>
              <a:t> 하는 것을 예로 살펴보겠습니다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801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AS6</a:t>
            </a:r>
            <a:r>
              <a:rPr lang="ko-KR" altLang="en-US" dirty="0"/>
              <a:t>의 </a:t>
            </a:r>
            <a:r>
              <a:rPr lang="en-US" altLang="ko-KR" dirty="0"/>
              <a:t>F </a:t>
            </a:r>
            <a:r>
              <a:rPr lang="ko-KR" altLang="en-US" dirty="0"/>
              <a:t>노드는 </a:t>
            </a:r>
            <a:r>
              <a:rPr lang="en-US" altLang="ko-KR" dirty="0"/>
              <a:t>23 prefix</a:t>
            </a:r>
            <a:r>
              <a:rPr lang="ko-KR" altLang="en-US" dirty="0"/>
              <a:t>를 가진 자신의 주소를 </a:t>
            </a:r>
            <a:r>
              <a:rPr lang="en-US" altLang="ko-KR" dirty="0"/>
              <a:t>BGP</a:t>
            </a:r>
            <a:r>
              <a:rPr lang="ko-KR" altLang="en-US" dirty="0"/>
              <a:t>를 통해 자신에게 도달할 수 있는 경로를 광고합니다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74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AS6</a:t>
            </a:r>
            <a:r>
              <a:rPr lang="ko-KR" altLang="en-US" dirty="0"/>
              <a:t>의 광고를 받은 다른 </a:t>
            </a:r>
            <a:r>
              <a:rPr lang="en-US" altLang="ko-KR" dirty="0"/>
              <a:t>AS</a:t>
            </a:r>
            <a:r>
              <a:rPr lang="ko-KR" altLang="en-US" dirty="0"/>
              <a:t>들은 근접한 </a:t>
            </a:r>
            <a:r>
              <a:rPr lang="en-US" altLang="ko-KR" dirty="0"/>
              <a:t>AS</a:t>
            </a:r>
            <a:r>
              <a:rPr lang="ko-KR" altLang="en-US" dirty="0"/>
              <a:t>들로 광고를 </a:t>
            </a:r>
            <a:r>
              <a:rPr lang="en-US" altLang="ko-KR" dirty="0"/>
              <a:t>Propagation </a:t>
            </a:r>
            <a:r>
              <a:rPr lang="ko-KR" altLang="en-US" dirty="0"/>
              <a:t>시키는데요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이때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dirty="0"/>
              <a:t>광고를 받은 </a:t>
            </a:r>
            <a:r>
              <a:rPr lang="en-US" altLang="ko-KR" dirty="0"/>
              <a:t>AS</a:t>
            </a:r>
            <a:r>
              <a:rPr lang="ko-KR" altLang="en-US" dirty="0"/>
              <a:t>들은 광고에 대한 어떠한 </a:t>
            </a:r>
            <a:r>
              <a:rPr lang="en-US" altLang="ko-KR" dirty="0"/>
              <a:t>Validity </a:t>
            </a:r>
            <a:r>
              <a:rPr lang="ko-KR" altLang="en-US" dirty="0"/>
              <a:t>체크를 수행하지 않습니다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모든 </a:t>
            </a:r>
            <a:r>
              <a:rPr lang="en-US" altLang="ko-KR" dirty="0"/>
              <a:t>AS</a:t>
            </a:r>
            <a:r>
              <a:rPr lang="ko-KR" altLang="en-US" dirty="0"/>
              <a:t>는 어떠한 </a:t>
            </a:r>
            <a:r>
              <a:rPr lang="en-US" altLang="ko-KR" dirty="0"/>
              <a:t>prefix</a:t>
            </a:r>
            <a:r>
              <a:rPr lang="ko-KR" altLang="en-US" dirty="0"/>
              <a:t>로든 자신의 주소를 광고할 수 있다는 것이죠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49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점이 왜 중요하냐</a:t>
            </a:r>
            <a:r>
              <a:rPr lang="en-US" altLang="ko-KR" dirty="0"/>
              <a:t>?!</a:t>
            </a:r>
          </a:p>
          <a:p>
            <a:r>
              <a:rPr lang="en-US" altLang="ko-KR" dirty="0"/>
              <a:t>BGP</a:t>
            </a:r>
            <a:r>
              <a:rPr lang="ko-KR" altLang="en-US" dirty="0"/>
              <a:t>는 </a:t>
            </a:r>
            <a:r>
              <a:rPr lang="en-US" altLang="ko-KR" dirty="0"/>
              <a:t>Prefix</a:t>
            </a:r>
            <a:r>
              <a:rPr lang="ko-KR" altLang="en-US" dirty="0"/>
              <a:t>가 높은 주소를 우선으로 경로를 선택하는 알고리즘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그림에서 보시는 바와 같이 공격자 </a:t>
            </a:r>
            <a:r>
              <a:rPr lang="en-US" altLang="ko-KR" dirty="0"/>
              <a:t>AS</a:t>
            </a:r>
            <a:r>
              <a:rPr lang="ko-KR" altLang="en-US" dirty="0"/>
              <a:t>가 </a:t>
            </a:r>
            <a:r>
              <a:rPr lang="en-US" altLang="ko-KR" dirty="0"/>
              <a:t>AS6</a:t>
            </a:r>
            <a:r>
              <a:rPr lang="ko-KR" altLang="en-US" dirty="0"/>
              <a:t>와 동일한 주소를 더 높은 </a:t>
            </a:r>
            <a:r>
              <a:rPr lang="en-US" altLang="ko-KR" dirty="0"/>
              <a:t>prefix, 24</a:t>
            </a:r>
            <a:r>
              <a:rPr lang="ko-KR" altLang="en-US" dirty="0"/>
              <a:t>로 광고하게 되면 </a:t>
            </a:r>
            <a:r>
              <a:rPr lang="en-US" altLang="ko-KR" dirty="0"/>
              <a:t>(</a:t>
            </a:r>
            <a:r>
              <a:rPr lang="ko-KR" altLang="en-US" dirty="0"/>
              <a:t>앞 슬라이드 보여주면서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AS6</a:t>
            </a:r>
            <a:r>
              <a:rPr lang="ko-KR" altLang="en-US" dirty="0"/>
              <a:t>로 가는 패킷은 모두 공격자 </a:t>
            </a:r>
            <a:r>
              <a:rPr lang="en-US" altLang="ko-KR" dirty="0"/>
              <a:t>AS</a:t>
            </a:r>
            <a:r>
              <a:rPr lang="ko-KR" altLang="en-US" dirty="0"/>
              <a:t>를 통하여 전달되게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101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같은 방식으로 </a:t>
            </a:r>
            <a:r>
              <a:rPr lang="en-US" altLang="ko-KR" dirty="0"/>
              <a:t>AS4/5</a:t>
            </a:r>
            <a:r>
              <a:rPr lang="ko-KR" altLang="en-US" dirty="0"/>
              <a:t>의 주소를 공격자가 높은 </a:t>
            </a:r>
            <a:r>
              <a:rPr lang="en-US" altLang="ko-KR" dirty="0"/>
              <a:t>Prefix</a:t>
            </a:r>
            <a:r>
              <a:rPr lang="ko-KR" altLang="en-US" dirty="0"/>
              <a:t>로 광고하게 되면 그림과 같이 </a:t>
            </a:r>
            <a:r>
              <a:rPr lang="en-US" altLang="ko-KR" dirty="0"/>
              <a:t>AS1/2</a:t>
            </a:r>
            <a:r>
              <a:rPr lang="ko-KR" altLang="en-US" dirty="0"/>
              <a:t>와 </a:t>
            </a:r>
            <a:r>
              <a:rPr lang="en-US" altLang="ko-KR" dirty="0"/>
              <a:t>AS4/5/6 </a:t>
            </a:r>
            <a:r>
              <a:rPr lang="ko-KR" altLang="en-US" dirty="0"/>
              <a:t>간의 통신은 모두 공격자를 거치게 되고</a:t>
            </a:r>
            <a:endParaRPr lang="en-US" altLang="ko-KR" dirty="0"/>
          </a:p>
          <a:p>
            <a:r>
              <a:rPr lang="ko-KR" altLang="en-US" dirty="0"/>
              <a:t>공격자는 해당 트래픽을 </a:t>
            </a:r>
            <a:r>
              <a:rPr lang="ko-KR" altLang="en-US" dirty="0" err="1"/>
              <a:t>드랍시켜</a:t>
            </a:r>
            <a:r>
              <a:rPr lang="ko-KR" altLang="en-US" dirty="0"/>
              <a:t> 서로 간 통신이 불가능하게 만들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되면 서로</a:t>
            </a:r>
            <a:r>
              <a:rPr lang="ko-KR" altLang="en-US" baseline="0" dirty="0"/>
              <a:t> 간 고립된 네트워크에서는 서로 다른 블록체인을 만들기 시작하고</a:t>
            </a:r>
            <a:endParaRPr lang="en-US" altLang="ko-KR" baseline="0" dirty="0"/>
          </a:p>
          <a:p>
            <a:r>
              <a:rPr lang="ko-KR" altLang="en-US" baseline="0" dirty="0"/>
              <a:t>네트워크가 다시 합쳐졌을 때 </a:t>
            </a:r>
            <a:r>
              <a:rPr lang="en-US" altLang="ko-KR" baseline="0" dirty="0"/>
              <a:t>The longest chain rule</a:t>
            </a:r>
            <a:r>
              <a:rPr lang="ko-KR" altLang="en-US" baseline="0" dirty="0"/>
              <a:t>에 의해 둘 중 하나의 </a:t>
            </a:r>
            <a:r>
              <a:rPr lang="ko-KR" altLang="en-US" baseline="0" dirty="0" err="1"/>
              <a:t>블록체인은</a:t>
            </a:r>
            <a:r>
              <a:rPr lang="ko-KR" altLang="en-US" baseline="0" dirty="0"/>
              <a:t> 무효가 </a:t>
            </a:r>
            <a:r>
              <a:rPr lang="ko-KR" altLang="en-US" baseline="0" dirty="0" err="1"/>
              <a:t>되버립니다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415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논문 저자들은 실제로 </a:t>
            </a:r>
            <a:r>
              <a:rPr lang="ko-KR" altLang="en-US" dirty="0" err="1"/>
              <a:t>코넬에</a:t>
            </a:r>
            <a:r>
              <a:rPr lang="ko-KR" altLang="en-US" dirty="0"/>
              <a:t> 공격자 </a:t>
            </a:r>
            <a:r>
              <a:rPr lang="en-US" altLang="ko-KR" dirty="0"/>
              <a:t>AS</a:t>
            </a:r>
            <a:r>
              <a:rPr lang="ko-KR" altLang="en-US" dirty="0"/>
              <a:t>를 만들어서 </a:t>
            </a:r>
            <a:r>
              <a:rPr lang="en-US" altLang="ko-KR" dirty="0"/>
              <a:t>ETH</a:t>
            </a:r>
            <a:r>
              <a:rPr lang="ko-KR" altLang="en-US" dirty="0"/>
              <a:t>와 암스테르담</a:t>
            </a:r>
            <a:r>
              <a:rPr lang="ko-KR" altLang="en-US" baseline="0" dirty="0"/>
              <a:t> 간 비트코인 통신을 </a:t>
            </a:r>
            <a:r>
              <a:rPr lang="ko-KR" altLang="en-US" baseline="0" dirty="0" err="1"/>
              <a:t>하이재킹</a:t>
            </a:r>
            <a:r>
              <a:rPr lang="ko-KR" altLang="en-US" baseline="0" dirty="0"/>
              <a:t> 하는 실험에 성공하였습니다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183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비트코인 데이터 분석 결과 이중 지불을 방지하기 위한 </a:t>
            </a:r>
            <a:r>
              <a:rPr lang="ko-KR" altLang="en-US" dirty="0" err="1"/>
              <a:t>마이닝</a:t>
            </a:r>
            <a:r>
              <a:rPr lang="ko-KR" altLang="en-US" dirty="0"/>
              <a:t> 파워를 절반으로 떨어트리는데 </a:t>
            </a:r>
            <a:r>
              <a:rPr lang="en-US" altLang="ko-KR" dirty="0"/>
              <a:t>100</a:t>
            </a:r>
            <a:r>
              <a:rPr lang="ko-KR" altLang="en-US" dirty="0"/>
              <a:t>개의 </a:t>
            </a:r>
            <a:r>
              <a:rPr lang="en-US" altLang="ko-KR" dirty="0"/>
              <a:t>BGP</a:t>
            </a:r>
            <a:r>
              <a:rPr lang="en-US" altLang="ko-KR" baseline="0" dirty="0"/>
              <a:t> prefix </a:t>
            </a:r>
            <a:r>
              <a:rPr lang="ko-KR" altLang="en-US" baseline="0" dirty="0"/>
              <a:t>하이재킹으로 충분한 것으로 확인하였습니다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슬라이드의 표를 보시면 오늘날 인터넷에는 </a:t>
            </a:r>
            <a:r>
              <a:rPr lang="en-US" altLang="ko-KR" baseline="0" dirty="0"/>
              <a:t>1,000</a:t>
            </a:r>
            <a:r>
              <a:rPr lang="ko-KR" altLang="en-US" baseline="0" dirty="0"/>
              <a:t>개 이상의 </a:t>
            </a:r>
            <a:r>
              <a:rPr lang="ko-KR" altLang="en-US" baseline="0" dirty="0" err="1"/>
              <a:t>프리픽스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하이재킹이</a:t>
            </a:r>
            <a:r>
              <a:rPr lang="ko-KR" altLang="en-US" baseline="0" dirty="0"/>
              <a:t> 수시로 발생하고 있는 것으로 보아 </a:t>
            </a:r>
            <a:endParaRPr lang="en-US" altLang="ko-KR" baseline="0" dirty="0"/>
          </a:p>
          <a:p>
            <a:r>
              <a:rPr lang="ko-KR" altLang="en-US" baseline="0" dirty="0"/>
              <a:t>비트코인 </a:t>
            </a:r>
            <a:r>
              <a:rPr lang="en-US" altLang="ko-KR" baseline="0" dirty="0"/>
              <a:t>BGP </a:t>
            </a:r>
            <a:r>
              <a:rPr lang="ko-KR" altLang="en-US" baseline="0" dirty="0"/>
              <a:t>공격은 충분히 현실성이 있어 보이는 것으로 확인할 수 있습니다</a:t>
            </a:r>
            <a:r>
              <a:rPr lang="en-US" altLang="ko-KR" baseline="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68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실제로 </a:t>
            </a:r>
            <a:r>
              <a:rPr lang="en-US" altLang="ko-KR" dirty="0"/>
              <a:t>2018</a:t>
            </a:r>
            <a:r>
              <a:rPr lang="ko-KR" altLang="en-US" dirty="0"/>
              <a:t>년에는 해커가 아마존 </a:t>
            </a:r>
            <a:r>
              <a:rPr lang="en-US" altLang="ko-KR" dirty="0"/>
              <a:t>AWS </a:t>
            </a:r>
            <a:r>
              <a:rPr lang="ko-KR" altLang="en-US" dirty="0"/>
              <a:t>관련 </a:t>
            </a:r>
            <a:r>
              <a:rPr lang="en-US" altLang="ko-KR" dirty="0"/>
              <a:t>BGP</a:t>
            </a:r>
            <a:r>
              <a:rPr lang="ko-KR" altLang="en-US" dirty="0"/>
              <a:t>와 </a:t>
            </a:r>
            <a:r>
              <a:rPr lang="en-US" altLang="ko-KR" dirty="0"/>
              <a:t>DNS </a:t>
            </a:r>
            <a:r>
              <a:rPr lang="ko-KR" altLang="en-US" dirty="0"/>
              <a:t>패킷을 </a:t>
            </a:r>
            <a:r>
              <a:rPr lang="ko-KR" altLang="en-US" dirty="0" err="1"/>
              <a:t>하이재킹</a:t>
            </a:r>
            <a:r>
              <a:rPr lang="ko-KR" altLang="en-US" dirty="0"/>
              <a:t> 하여 약 </a:t>
            </a:r>
            <a:r>
              <a:rPr lang="en-US" altLang="ko-KR" dirty="0"/>
              <a:t>15</a:t>
            </a:r>
            <a:r>
              <a:rPr lang="ko-KR" altLang="en-US" dirty="0"/>
              <a:t>만 달러의 </a:t>
            </a:r>
            <a:r>
              <a:rPr lang="ko-KR" altLang="en-US" dirty="0" err="1"/>
              <a:t>이더리움이</a:t>
            </a:r>
            <a:r>
              <a:rPr lang="ko-KR" altLang="en-US" dirty="0"/>
              <a:t> 탈취되는 사건이 발생하였습니다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945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</a:t>
            </a:r>
            <a:r>
              <a:rPr lang="ko-KR" altLang="en-US" dirty="0" err="1"/>
              <a:t>딜레이</a:t>
            </a:r>
            <a:r>
              <a:rPr lang="ko-KR" altLang="en-US" dirty="0"/>
              <a:t> 공격에 대하여 알아보도록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딜레이</a:t>
            </a:r>
            <a:r>
              <a:rPr lang="ko-KR" altLang="en-US" dirty="0"/>
              <a:t> 공격의 목적은 공격자가 블록을 중간에서 가로채서 블록 전달을 지연 시키거나 잘못된 블록을 전달하는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파티션 공격처럼 네트워크 단위 공격도 가능하지만</a:t>
            </a:r>
            <a:r>
              <a:rPr lang="en-US" altLang="ko-KR" baseline="0" dirty="0"/>
              <a:t> </a:t>
            </a:r>
            <a:r>
              <a:rPr lang="ko-KR" altLang="en-US" dirty="0"/>
              <a:t>특정 대상에 대한 </a:t>
            </a:r>
            <a:r>
              <a:rPr lang="en-US" altLang="ko-KR" dirty="0"/>
              <a:t>Targeted </a:t>
            </a:r>
            <a:r>
              <a:rPr lang="ko-KR" altLang="en-US" dirty="0"/>
              <a:t>공격을 용이하게 할 수도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그럼 </a:t>
            </a:r>
            <a:r>
              <a:rPr lang="ko-KR" altLang="en-US" dirty="0" err="1"/>
              <a:t>딜레이</a:t>
            </a:r>
            <a:r>
              <a:rPr lang="ko-KR" altLang="en-US" dirty="0"/>
              <a:t> 공격 과정에 대해서 자세히 알아보도록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08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본문에 들어가기 앞서 블록체인을 간단하게 설명 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블록체인은</a:t>
            </a:r>
            <a:r>
              <a:rPr lang="ko-KR" altLang="en-US" dirty="0"/>
              <a:t> 트랜잭션</a:t>
            </a:r>
            <a:r>
              <a:rPr lang="en-US" altLang="ko-KR" dirty="0"/>
              <a:t>, </a:t>
            </a:r>
            <a:r>
              <a:rPr lang="ko-KR" altLang="en-US" dirty="0"/>
              <a:t>블록</a:t>
            </a:r>
            <a:r>
              <a:rPr lang="en-US" altLang="ko-KR" dirty="0"/>
              <a:t>, </a:t>
            </a:r>
            <a:r>
              <a:rPr lang="ko-KR" altLang="en-US" dirty="0"/>
              <a:t>블록체인 </a:t>
            </a:r>
            <a:r>
              <a:rPr lang="en-US" altLang="ko-KR" dirty="0"/>
              <a:t>3</a:t>
            </a:r>
            <a:r>
              <a:rPr lang="ko-KR" altLang="en-US" dirty="0"/>
              <a:t>가지로 구성되어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트랜잭션은 거래 내용을 담고 있는</a:t>
            </a:r>
            <a:r>
              <a:rPr lang="ko-KR" altLang="en-US" baseline="0" dirty="0"/>
              <a:t> 데이터</a:t>
            </a:r>
            <a:r>
              <a:rPr lang="en-US" altLang="ko-KR" baseline="0" dirty="0"/>
              <a:t>, </a:t>
            </a:r>
            <a:r>
              <a:rPr lang="ko-KR" altLang="en-US" baseline="0" dirty="0"/>
              <a:t>블록은 트랜잭션의 집합</a:t>
            </a:r>
            <a:r>
              <a:rPr lang="en-US" altLang="ko-KR" baseline="0" dirty="0"/>
              <a:t>, </a:t>
            </a:r>
            <a:r>
              <a:rPr lang="ko-KR" altLang="en-US" baseline="0" dirty="0"/>
              <a:t>마지막으로 </a:t>
            </a:r>
            <a:r>
              <a:rPr lang="ko-KR" altLang="en-US" baseline="0" dirty="0" err="1"/>
              <a:t>블록체인은</a:t>
            </a:r>
            <a:r>
              <a:rPr lang="ko-KR" altLang="en-US" baseline="0" dirty="0"/>
              <a:t> 트랜잭션에 대한 합의와 검증이 완료된 블록의 집합이라고 생각하시면 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711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Victim</a:t>
            </a:r>
            <a:r>
              <a:rPr lang="ko-KR" altLang="en-US" dirty="0"/>
              <a:t>이 노드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로 부터 최신 블록 광고를 받고 있다고 가정해 봅시다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공격자는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Victim </a:t>
            </a:r>
            <a:r>
              <a:rPr lang="ko-KR" altLang="en-US" dirty="0"/>
              <a:t>사이에 </a:t>
            </a:r>
            <a:r>
              <a:rPr lang="ko-KR" altLang="en-US" dirty="0" err="1"/>
              <a:t>위치하구요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827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Victim</a:t>
            </a:r>
            <a:r>
              <a:rPr lang="ko-KR" altLang="en-US" dirty="0"/>
              <a:t>은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중 하나를 선택하여 최신 블록을 요청하는 </a:t>
            </a:r>
            <a:r>
              <a:rPr lang="en-US" altLang="ko-KR" dirty="0"/>
              <a:t>GET DATA </a:t>
            </a:r>
            <a:r>
              <a:rPr lang="ko-KR" altLang="en-US" dirty="0"/>
              <a:t>패킷을 보냅니다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Victim</a:t>
            </a:r>
            <a:r>
              <a:rPr lang="ko-KR" altLang="en-US" dirty="0"/>
              <a:t>이 </a:t>
            </a:r>
            <a:r>
              <a:rPr lang="en-US" altLang="ko-KR" dirty="0"/>
              <a:t>A</a:t>
            </a:r>
            <a:r>
              <a:rPr lang="ko-KR" altLang="en-US" dirty="0"/>
              <a:t>에게 </a:t>
            </a:r>
            <a:r>
              <a:rPr lang="en-US" altLang="ko-KR" dirty="0"/>
              <a:t>GET DATA</a:t>
            </a:r>
            <a:r>
              <a:rPr lang="ko-KR" altLang="en-US" dirty="0"/>
              <a:t>를 보냈다고 가정해봅시다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228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이때 공격자는 </a:t>
            </a:r>
            <a:r>
              <a:rPr lang="en-US" altLang="ko-KR" dirty="0"/>
              <a:t>Victim</a:t>
            </a:r>
            <a:r>
              <a:rPr lang="ko-KR" altLang="en-US" dirty="0"/>
              <a:t>의 </a:t>
            </a:r>
            <a:r>
              <a:rPr lang="en-US" altLang="ko-KR" dirty="0"/>
              <a:t>GET DATA </a:t>
            </a:r>
            <a:r>
              <a:rPr lang="ko-KR" altLang="en-US" dirty="0"/>
              <a:t>메시지를 </a:t>
            </a:r>
            <a:r>
              <a:rPr lang="ko-KR" altLang="en-US" dirty="0" err="1"/>
              <a:t>하이재킹</a:t>
            </a:r>
            <a:r>
              <a:rPr lang="ko-KR" altLang="en-US" dirty="0"/>
              <a:t> 하여</a:t>
            </a:r>
            <a:endParaRPr lang="en-US" altLang="ko-KR" dirty="0"/>
          </a:p>
          <a:p>
            <a:r>
              <a:rPr lang="ko-KR" altLang="en-US" dirty="0"/>
              <a:t>최신 블록이 아닌 블록을 받고 싶다는 </a:t>
            </a:r>
            <a:r>
              <a:rPr lang="en-US" altLang="ko-KR" dirty="0"/>
              <a:t>GET DATA </a:t>
            </a:r>
            <a:r>
              <a:rPr lang="ko-KR" altLang="en-US" dirty="0"/>
              <a:t>메시지로 조작하여 </a:t>
            </a:r>
            <a:r>
              <a:rPr lang="en-US" altLang="ko-KR" dirty="0"/>
              <a:t>A</a:t>
            </a:r>
            <a:r>
              <a:rPr lang="ko-KR" altLang="en-US" dirty="0"/>
              <a:t>에게 보냅니다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143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그럼 </a:t>
            </a:r>
            <a:r>
              <a:rPr lang="en-US" altLang="ko-KR" dirty="0"/>
              <a:t>A</a:t>
            </a:r>
            <a:r>
              <a:rPr lang="ko-KR" altLang="en-US" dirty="0"/>
              <a:t>는 최신 블록이 아닌 블록을 </a:t>
            </a:r>
            <a:r>
              <a:rPr lang="en-US" altLang="ko-KR" dirty="0"/>
              <a:t>Victim</a:t>
            </a:r>
            <a:r>
              <a:rPr lang="ko-KR" altLang="en-US" dirty="0"/>
              <a:t>에게 보내게 되고</a:t>
            </a:r>
            <a:endParaRPr lang="en-US" altLang="ko-KR" dirty="0"/>
          </a:p>
          <a:p>
            <a:r>
              <a:rPr lang="en-US" altLang="ko-KR" dirty="0"/>
              <a:t>Victim</a:t>
            </a:r>
            <a:r>
              <a:rPr lang="ko-KR" altLang="en-US" dirty="0"/>
              <a:t>은 자신이 요청한 최신 블록을 받지 않았기 때문에 해당 블록을 무시하게 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Victim</a:t>
            </a:r>
            <a:r>
              <a:rPr lang="ko-KR" altLang="en-US" dirty="0"/>
              <a:t>은 최신 블록을 </a:t>
            </a:r>
            <a:r>
              <a:rPr lang="ko-KR" altLang="en-US" dirty="0" err="1"/>
              <a:t>못받았을</a:t>
            </a:r>
            <a:r>
              <a:rPr lang="ko-KR" altLang="en-US" dirty="0"/>
              <a:t> 시 최대 </a:t>
            </a:r>
            <a:r>
              <a:rPr lang="en-US" altLang="ko-KR" dirty="0"/>
              <a:t>20</a:t>
            </a:r>
            <a:r>
              <a:rPr lang="ko-KR" altLang="en-US" dirty="0"/>
              <a:t>분간 </a:t>
            </a:r>
            <a:r>
              <a:rPr lang="en-US" altLang="ko-KR" dirty="0"/>
              <a:t>A</a:t>
            </a:r>
            <a:r>
              <a:rPr lang="ko-KR" altLang="en-US" dirty="0"/>
              <a:t>로부터 최신 블록을 받길 기다리기 때문에</a:t>
            </a:r>
            <a:endParaRPr lang="en-US" altLang="ko-KR" dirty="0"/>
          </a:p>
          <a:p>
            <a:r>
              <a:rPr lang="ko-KR" altLang="en-US" dirty="0"/>
              <a:t>공격자는 </a:t>
            </a:r>
            <a:r>
              <a:rPr lang="en-US" altLang="ko-KR" dirty="0"/>
              <a:t>20</a:t>
            </a:r>
            <a:r>
              <a:rPr lang="ko-KR" altLang="en-US" dirty="0"/>
              <a:t>분간 </a:t>
            </a:r>
            <a:r>
              <a:rPr lang="en-US" altLang="ko-KR" dirty="0"/>
              <a:t>Victim</a:t>
            </a:r>
            <a:r>
              <a:rPr lang="ko-KR" altLang="en-US" dirty="0"/>
              <a:t>에게 </a:t>
            </a:r>
            <a:r>
              <a:rPr lang="ko-KR" altLang="en-US" dirty="0" err="1"/>
              <a:t>딜레이</a:t>
            </a:r>
            <a:r>
              <a:rPr lang="ko-KR" altLang="en-US" dirty="0"/>
              <a:t> 공격을 수행할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493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</a:t>
            </a:r>
            <a:r>
              <a:rPr lang="en-US" altLang="ko-KR" dirty="0"/>
              <a:t>20</a:t>
            </a:r>
            <a:r>
              <a:rPr lang="ko-KR" altLang="en-US" dirty="0"/>
              <a:t>분이 되기 전 공격자가 </a:t>
            </a:r>
            <a:r>
              <a:rPr lang="en-US" altLang="ko-KR" dirty="0"/>
              <a:t>Victim</a:t>
            </a:r>
            <a:r>
              <a:rPr lang="ko-KR" altLang="en-US" dirty="0"/>
              <a:t>이 </a:t>
            </a:r>
            <a:r>
              <a:rPr lang="en-US" altLang="ko-KR" dirty="0"/>
              <a:t>A</a:t>
            </a:r>
            <a:r>
              <a:rPr lang="ko-KR" altLang="en-US" dirty="0"/>
              <a:t>로부터 정상 블록을 받게 하면</a:t>
            </a:r>
            <a:endParaRPr lang="en-US" altLang="ko-KR" dirty="0"/>
          </a:p>
          <a:p>
            <a:r>
              <a:rPr lang="en-US" altLang="ko-KR" dirty="0"/>
              <a:t>Victim</a:t>
            </a:r>
            <a:r>
              <a:rPr lang="ko-KR" altLang="en-US" dirty="0"/>
              <a:t>은 </a:t>
            </a:r>
            <a:r>
              <a:rPr lang="en-US" altLang="ko-KR" dirty="0"/>
              <a:t>A</a:t>
            </a:r>
            <a:r>
              <a:rPr lang="ko-KR" altLang="en-US" dirty="0"/>
              <a:t>를 계속 신뢰하게 되고</a:t>
            </a:r>
            <a:r>
              <a:rPr lang="en-US" altLang="ko-KR" dirty="0"/>
              <a:t>, </a:t>
            </a:r>
            <a:r>
              <a:rPr lang="ko-KR" altLang="en-US" dirty="0"/>
              <a:t>공격자는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Victim </a:t>
            </a:r>
            <a:r>
              <a:rPr lang="ko-KR" altLang="en-US" dirty="0"/>
              <a:t>사이에서 계속해서 </a:t>
            </a:r>
            <a:r>
              <a:rPr lang="ko-KR" altLang="en-US" dirty="0" err="1"/>
              <a:t>딜레이</a:t>
            </a:r>
            <a:r>
              <a:rPr lang="ko-KR" altLang="en-US" dirty="0"/>
              <a:t> 공격을 진행할 수 </a:t>
            </a:r>
            <a:r>
              <a:rPr lang="ko-KR" altLang="en-US" dirty="0" err="1"/>
              <a:t>있게됩니다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716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512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공격자가 </a:t>
            </a:r>
            <a:r>
              <a:rPr lang="en-US" altLang="ko-KR" dirty="0"/>
              <a:t>50%</a:t>
            </a:r>
            <a:r>
              <a:rPr lang="ko-KR" altLang="en-US" dirty="0"/>
              <a:t>의 </a:t>
            </a:r>
            <a:r>
              <a:rPr lang="en-US" altLang="ko-KR" dirty="0"/>
              <a:t>Connection</a:t>
            </a:r>
            <a:r>
              <a:rPr lang="ko-KR" altLang="en-US" dirty="0"/>
              <a:t>을 </a:t>
            </a:r>
            <a:r>
              <a:rPr lang="ko-KR" altLang="en-US" dirty="0" err="1"/>
              <a:t>하이재킹</a:t>
            </a:r>
            <a:r>
              <a:rPr lang="ko-KR" altLang="en-US" dirty="0"/>
              <a:t> 했을 때의 </a:t>
            </a:r>
            <a:r>
              <a:rPr lang="en-US" altLang="ko-KR" dirty="0"/>
              <a:t>Evaluation</a:t>
            </a:r>
            <a:r>
              <a:rPr lang="ko-KR" altLang="en-US" dirty="0"/>
              <a:t>을 살펴보겠습니다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50%</a:t>
            </a:r>
            <a:r>
              <a:rPr lang="ko-KR" altLang="en-US" dirty="0"/>
              <a:t>의 </a:t>
            </a:r>
            <a:r>
              <a:rPr lang="en-US" altLang="ko-KR" dirty="0"/>
              <a:t>Connection</a:t>
            </a:r>
            <a:r>
              <a:rPr lang="ko-KR" altLang="en-US" dirty="0"/>
              <a:t>을 </a:t>
            </a:r>
            <a:r>
              <a:rPr lang="ko-KR" altLang="en-US" dirty="0" err="1"/>
              <a:t>하이재킹</a:t>
            </a:r>
            <a:r>
              <a:rPr lang="ko-KR" altLang="en-US" dirty="0"/>
              <a:t> 하면 약 </a:t>
            </a:r>
            <a:r>
              <a:rPr lang="en-US" altLang="ko-KR" dirty="0"/>
              <a:t>63%</a:t>
            </a:r>
            <a:r>
              <a:rPr lang="ko-KR" altLang="en-US" dirty="0"/>
              <a:t>의 </a:t>
            </a:r>
            <a:r>
              <a:rPr lang="en-US" altLang="ko-KR" dirty="0"/>
              <a:t>Victim </a:t>
            </a:r>
            <a:r>
              <a:rPr lang="ko-KR" altLang="en-US" dirty="0" err="1"/>
              <a:t>마이닝</a:t>
            </a:r>
            <a:r>
              <a:rPr lang="ko-KR" altLang="en-US" dirty="0"/>
              <a:t> 파워를 </a:t>
            </a:r>
            <a:r>
              <a:rPr lang="ko-KR" altLang="en-US" dirty="0" err="1"/>
              <a:t>낭비시킬</a:t>
            </a:r>
            <a:r>
              <a:rPr lang="ko-KR" altLang="en-US" dirty="0"/>
              <a:t>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현재 </a:t>
            </a:r>
            <a:r>
              <a:rPr lang="en-US" altLang="ko-KR" dirty="0"/>
              <a:t>67.9%</a:t>
            </a:r>
            <a:r>
              <a:rPr lang="ko-KR" altLang="en-US" dirty="0"/>
              <a:t>의 노드들이 </a:t>
            </a:r>
            <a:r>
              <a:rPr lang="en-US" altLang="ko-KR" dirty="0"/>
              <a:t>1</a:t>
            </a:r>
            <a:r>
              <a:rPr lang="ko-KR" altLang="en-US" dirty="0"/>
              <a:t>개 이상의 </a:t>
            </a:r>
            <a:r>
              <a:rPr lang="en-US" altLang="ko-KR" dirty="0"/>
              <a:t>AS</a:t>
            </a:r>
            <a:r>
              <a:rPr lang="ko-KR" altLang="en-US" dirty="0"/>
              <a:t>에 </a:t>
            </a:r>
            <a:r>
              <a:rPr lang="ko-KR" altLang="en-US" dirty="0" err="1"/>
              <a:t>속해있기</a:t>
            </a:r>
            <a:r>
              <a:rPr lang="ko-KR" altLang="en-US" dirty="0"/>
              <a:t> 때문에 언제든지 </a:t>
            </a:r>
            <a:r>
              <a:rPr lang="ko-KR" altLang="en-US" dirty="0" err="1"/>
              <a:t>딜레이</a:t>
            </a:r>
            <a:r>
              <a:rPr lang="ko-KR" altLang="en-US" dirty="0"/>
              <a:t> 공격을 당할 수가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660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Defense </a:t>
            </a:r>
            <a:r>
              <a:rPr lang="ko-KR" altLang="en-US" dirty="0"/>
              <a:t>방법으로는 비트코인 </a:t>
            </a:r>
            <a:r>
              <a:rPr lang="en-US" altLang="ko-KR" dirty="0"/>
              <a:t>Protocol</a:t>
            </a:r>
            <a:r>
              <a:rPr lang="en-US" altLang="ko-KR" baseline="0" dirty="0"/>
              <a:t> </a:t>
            </a:r>
            <a:r>
              <a:rPr lang="ko-KR" altLang="en-US" baseline="0" dirty="0"/>
              <a:t>변경이 필요 없는 </a:t>
            </a:r>
            <a:r>
              <a:rPr lang="en-US" altLang="ko-KR" baseline="0" dirty="0"/>
              <a:t>Short-term </a:t>
            </a:r>
            <a:r>
              <a:rPr lang="ko-KR" altLang="en-US" baseline="0" dirty="0"/>
              <a:t>방식과 </a:t>
            </a:r>
            <a:r>
              <a:rPr lang="en-US" altLang="ko-KR" baseline="0" dirty="0"/>
              <a:t>Protocol </a:t>
            </a:r>
            <a:r>
              <a:rPr lang="ko-KR" altLang="en-US" baseline="0" dirty="0"/>
              <a:t>변경이 필요한 </a:t>
            </a:r>
            <a:r>
              <a:rPr lang="en-US" altLang="ko-KR" baseline="0" dirty="0"/>
              <a:t>Long-term </a:t>
            </a:r>
            <a:r>
              <a:rPr lang="ko-KR" altLang="en-US" baseline="0" dirty="0"/>
              <a:t>방식이 있습니다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Short-term </a:t>
            </a:r>
            <a:r>
              <a:rPr lang="ko-KR" altLang="en-US" baseline="0" dirty="0"/>
              <a:t>방식은 비트코인 연결을 다양화 하거나</a:t>
            </a:r>
            <a:r>
              <a:rPr lang="en-US" altLang="ko-KR" baseline="0" dirty="0"/>
              <a:t>,</a:t>
            </a:r>
            <a:r>
              <a:rPr lang="ko-KR" altLang="en-US" baseline="0" dirty="0"/>
              <a:t> 트래픽의 </a:t>
            </a:r>
            <a:r>
              <a:rPr lang="en-US" altLang="ko-KR" baseline="0" dirty="0"/>
              <a:t>Round Trip Time</a:t>
            </a:r>
            <a:r>
              <a:rPr lang="ko-KR" altLang="en-US" baseline="0" dirty="0"/>
              <a:t>을 모니터링 하는 방식 등이 있고</a:t>
            </a:r>
            <a:endParaRPr lang="en-US" altLang="ko-KR" baseline="0" dirty="0"/>
          </a:p>
          <a:p>
            <a:r>
              <a:rPr lang="en-US" altLang="ko-KR" baseline="0" dirty="0"/>
              <a:t>Long-term </a:t>
            </a:r>
            <a:r>
              <a:rPr lang="ko-KR" altLang="en-US" baseline="0" dirty="0"/>
              <a:t>방식은 비트코인 패킷을 암호화 하거나</a:t>
            </a:r>
            <a:r>
              <a:rPr lang="en-US" altLang="ko-KR" baseline="0" dirty="0"/>
              <a:t>, TCP </a:t>
            </a:r>
            <a:r>
              <a:rPr lang="ko-KR" altLang="en-US" baseline="0" dirty="0"/>
              <a:t>포트를 랜덤으로 사용하여 공격자가 비트코인 패킷을 </a:t>
            </a:r>
            <a:r>
              <a:rPr lang="ko-KR" altLang="en-US" baseline="0" dirty="0" err="1"/>
              <a:t>하이재킹</a:t>
            </a:r>
            <a:r>
              <a:rPr lang="ko-KR" altLang="en-US" baseline="0" dirty="0"/>
              <a:t> 하기 어렵도록 만드는 방법이 있습니다</a:t>
            </a:r>
            <a:r>
              <a:rPr lang="en-US" altLang="ko-KR" baseline="0" dirty="0"/>
              <a:t>.</a:t>
            </a:r>
          </a:p>
          <a:p>
            <a:endParaRPr lang="en-US" altLang="ko-KR" baseline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506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해당 논문과 동일한 저자는 </a:t>
            </a:r>
            <a:r>
              <a:rPr lang="en-US" altLang="ko-KR" dirty="0"/>
              <a:t>NDSS</a:t>
            </a:r>
            <a:r>
              <a:rPr lang="en-US" altLang="ko-KR" baseline="0" dirty="0"/>
              <a:t> 2019</a:t>
            </a:r>
            <a:r>
              <a:rPr lang="ko-KR" altLang="en-US" baseline="0" dirty="0"/>
              <a:t>에 비트코인 보안을 위한 </a:t>
            </a:r>
            <a:r>
              <a:rPr lang="en-US" altLang="ko-KR" baseline="0" dirty="0"/>
              <a:t>SABRE </a:t>
            </a:r>
            <a:r>
              <a:rPr lang="ko-KR" altLang="en-US" baseline="0" dirty="0"/>
              <a:t>라는 논문을 발표했는데요</a:t>
            </a:r>
            <a:endParaRPr lang="en-US" altLang="ko-KR" baseline="0" dirty="0"/>
          </a:p>
          <a:p>
            <a:r>
              <a:rPr lang="ko-KR" altLang="en-US" baseline="0" dirty="0"/>
              <a:t>비트코인 오버레이 네트워크를 통해 네트워크에 파티션이 발생 하더라도 안전하게 통신할 수 있는 논문을 </a:t>
            </a:r>
            <a:r>
              <a:rPr lang="ko-KR" altLang="en-US" baseline="0" dirty="0" err="1"/>
              <a:t>후속작으로</a:t>
            </a:r>
            <a:r>
              <a:rPr lang="ko-KR" altLang="en-US" baseline="0" dirty="0"/>
              <a:t> 발표하였습니다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514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정리하자면</a:t>
            </a:r>
            <a:endParaRPr lang="en-US" altLang="ko-KR" dirty="0"/>
          </a:p>
          <a:p>
            <a:r>
              <a:rPr lang="ko-KR" altLang="en-US" dirty="0"/>
              <a:t>본 논문은 라우팅 공격이 </a:t>
            </a:r>
            <a:r>
              <a:rPr lang="ko-KR" altLang="en-US" dirty="0" err="1"/>
              <a:t>암호화폐에</a:t>
            </a:r>
            <a:r>
              <a:rPr lang="ko-KR" altLang="en-US" dirty="0"/>
              <a:t> 미치는 영향을 분석한 최초의 논문이며</a:t>
            </a:r>
            <a:r>
              <a:rPr lang="en-US" altLang="ko-KR" dirty="0"/>
              <a:t>, </a:t>
            </a:r>
            <a:r>
              <a:rPr lang="ko-KR" altLang="en-US" dirty="0"/>
              <a:t>실제 비트코인 네트워크가 라우팅 공격에 취약하다는 점을 증명하였습니다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이를 방어할 수 있는 수단으로 몇가지 </a:t>
            </a:r>
            <a:r>
              <a:rPr lang="en-US" altLang="ko-KR" dirty="0"/>
              <a:t>Countermeasure</a:t>
            </a:r>
            <a:r>
              <a:rPr lang="ko-KR" altLang="en-US" dirty="0"/>
              <a:t>를 제시하였지만 실제 네트워크에 적용하기는 어려운 부분이며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본 논문의 </a:t>
            </a:r>
            <a:r>
              <a:rPr lang="ko-KR" altLang="en-US" dirty="0" err="1"/>
              <a:t>후속작으로</a:t>
            </a:r>
            <a:r>
              <a:rPr lang="ko-KR" altLang="en-US" dirty="0"/>
              <a:t> </a:t>
            </a:r>
            <a:r>
              <a:rPr lang="en-US" altLang="ko-KR" dirty="0"/>
              <a:t>SABRE</a:t>
            </a:r>
            <a:r>
              <a:rPr lang="ko-KR" altLang="en-US" dirty="0"/>
              <a:t>라는 비트코인 오버레이 네트워크로 라우팅 공격에도 안전하게 통신할 수 있는 방법을 </a:t>
            </a:r>
            <a:r>
              <a:rPr lang="en-US" altLang="ko-KR" dirty="0"/>
              <a:t>NDSS 19</a:t>
            </a:r>
            <a:r>
              <a:rPr lang="ko-KR" altLang="en-US" dirty="0"/>
              <a:t>에서 제시하였습니다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41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마이너라</a:t>
            </a:r>
            <a:r>
              <a:rPr lang="ko-KR" altLang="en-US" dirty="0"/>
              <a:t> 불리는 블록체인 노드는 블록에 포함된 트랜잭션을 검증한 후 합의하는 역할을 수행합니다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마이너들은 인터넷 상에 분산 네트워크 구조로 연결되어 있고</a:t>
            </a:r>
            <a:r>
              <a:rPr lang="en-US" altLang="ko-KR" dirty="0"/>
              <a:t>, </a:t>
            </a:r>
            <a:r>
              <a:rPr lang="ko-KR" altLang="en-US" dirty="0"/>
              <a:t>서로간의 연결은 랜덤으로 이루어 집니다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2445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이상으로 제 발표를 마치겠습니다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질문 있습니까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35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교수님이 </a:t>
            </a:r>
            <a:r>
              <a:rPr lang="ko-KR" altLang="en-US" dirty="0" err="1"/>
              <a:t>앞시간에</a:t>
            </a:r>
            <a:r>
              <a:rPr lang="ko-KR" altLang="en-US" dirty="0"/>
              <a:t> 설명해주신 바와 같이 인터넷은 </a:t>
            </a:r>
            <a:r>
              <a:rPr lang="en-US" altLang="ko-KR" dirty="0"/>
              <a:t>AS</a:t>
            </a:r>
            <a:r>
              <a:rPr lang="ko-KR" altLang="en-US" baseline="0" dirty="0"/>
              <a:t> 단위로 관리되고 있고</a:t>
            </a:r>
            <a:endParaRPr lang="en-US" altLang="ko-KR" baseline="0" dirty="0"/>
          </a:p>
          <a:p>
            <a:r>
              <a:rPr lang="en-US" altLang="ko-KR" baseline="0" dirty="0"/>
              <a:t>AS</a:t>
            </a:r>
            <a:r>
              <a:rPr lang="ko-KR" altLang="en-US" baseline="0" dirty="0"/>
              <a:t>간 통신을 위해 </a:t>
            </a:r>
            <a:r>
              <a:rPr lang="en-US" altLang="ko-KR" baseline="0" dirty="0"/>
              <a:t>BGP </a:t>
            </a:r>
            <a:r>
              <a:rPr lang="ko-KR" altLang="en-US" baseline="0" dirty="0"/>
              <a:t>프로토콜을 사용하고 있습니다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01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이러한 구조를 </a:t>
            </a:r>
            <a:r>
              <a:rPr lang="ko-KR" altLang="en-US" dirty="0" err="1"/>
              <a:t>봤을때</a:t>
            </a:r>
            <a:r>
              <a:rPr lang="ko-KR" altLang="en-US" dirty="0"/>
              <a:t> 비트코인 네트워크는 완전히 분산된 탈중앙화 형태로 연결되어 있어야</a:t>
            </a:r>
            <a:r>
              <a:rPr lang="ko-KR" altLang="en-US" baseline="0" dirty="0"/>
              <a:t> </a:t>
            </a:r>
            <a:r>
              <a:rPr lang="ko-KR" altLang="en-US" dirty="0"/>
              <a:t>하지만</a:t>
            </a:r>
            <a:r>
              <a:rPr lang="ko-KR" altLang="en-US" baseline="0" dirty="0"/>
              <a:t> </a:t>
            </a:r>
            <a:endParaRPr lang="en-US" altLang="ko-KR" baseline="0" dirty="0"/>
          </a:p>
          <a:p>
            <a:r>
              <a:rPr lang="ko-KR" altLang="en-US" baseline="0" dirty="0"/>
              <a:t>실제로는 굉장히 중앙화된 구조로 연결되어 있습니다</a:t>
            </a:r>
            <a:r>
              <a:rPr lang="en-US" altLang="ko-KR" baseline="0" dirty="0"/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19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비트코인은 </a:t>
            </a:r>
            <a:r>
              <a:rPr lang="en-US" altLang="ko-KR" dirty="0"/>
              <a:t>51%</a:t>
            </a:r>
            <a:r>
              <a:rPr lang="ko-KR" altLang="en-US" dirty="0"/>
              <a:t>의 </a:t>
            </a:r>
            <a:r>
              <a:rPr lang="ko-KR" altLang="en-US" dirty="0" err="1"/>
              <a:t>마이닝</a:t>
            </a:r>
            <a:r>
              <a:rPr lang="ko-KR" altLang="en-US" dirty="0"/>
              <a:t> 파워만 가지면 언제든지 </a:t>
            </a:r>
            <a:r>
              <a:rPr lang="en-US" altLang="ko-KR" dirty="0"/>
              <a:t>double</a:t>
            </a:r>
            <a:r>
              <a:rPr lang="en-US" altLang="ko-KR" baseline="0" dirty="0"/>
              <a:t> spending </a:t>
            </a:r>
            <a:r>
              <a:rPr lang="ko-KR" altLang="en-US" baseline="0" dirty="0"/>
              <a:t>공격이 가능한데요</a:t>
            </a:r>
            <a:endParaRPr lang="en-US" altLang="ko-KR" baseline="0" dirty="0"/>
          </a:p>
          <a:p>
            <a:r>
              <a:rPr lang="ko-KR" altLang="en-US" baseline="0" dirty="0"/>
              <a:t>현재 표를 보시면 고작 </a:t>
            </a:r>
            <a:r>
              <a:rPr lang="en-US" altLang="ko-KR" baseline="0" dirty="0"/>
              <a:t>10</a:t>
            </a:r>
            <a:r>
              <a:rPr lang="ko-KR" altLang="en-US" baseline="0" dirty="0"/>
              <a:t>개의 </a:t>
            </a:r>
            <a:r>
              <a:rPr lang="en-US" altLang="ko-KR" baseline="0" dirty="0"/>
              <a:t>AS</a:t>
            </a:r>
            <a:r>
              <a:rPr lang="ko-KR" altLang="en-US" baseline="0" dirty="0"/>
              <a:t>에서 </a:t>
            </a:r>
            <a:r>
              <a:rPr lang="en-US" altLang="ko-KR" baseline="0" dirty="0"/>
              <a:t>68%</a:t>
            </a:r>
            <a:r>
              <a:rPr lang="ko-KR" altLang="en-US" baseline="0" dirty="0"/>
              <a:t>의 </a:t>
            </a:r>
            <a:r>
              <a:rPr lang="ko-KR" altLang="en-US" baseline="0" dirty="0" err="1"/>
              <a:t>마이닝</a:t>
            </a:r>
            <a:r>
              <a:rPr lang="ko-KR" altLang="en-US" baseline="0" dirty="0"/>
              <a:t> 파워를 가지고 있는 것을 확인할 수 있습니다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44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고작 </a:t>
            </a:r>
            <a:r>
              <a:rPr lang="en-US" altLang="ko-KR" dirty="0"/>
              <a:t>3</a:t>
            </a:r>
            <a:r>
              <a:rPr lang="ko-KR" altLang="en-US" dirty="0"/>
              <a:t>개의 </a:t>
            </a:r>
            <a:r>
              <a:rPr lang="ko-KR" altLang="en-US" dirty="0" err="1"/>
              <a:t>트랜짓</a:t>
            </a:r>
            <a:r>
              <a:rPr lang="ko-KR" altLang="en-US" baseline="0" dirty="0"/>
              <a:t> </a:t>
            </a:r>
            <a:r>
              <a:rPr lang="en-US" altLang="ko-KR" baseline="0" dirty="0"/>
              <a:t>AS</a:t>
            </a:r>
            <a:r>
              <a:rPr lang="ko-KR" altLang="en-US" baseline="0" dirty="0"/>
              <a:t>를 통해 </a:t>
            </a:r>
            <a:r>
              <a:rPr lang="en-US" altLang="ko-KR" baseline="0" dirty="0"/>
              <a:t>60% </a:t>
            </a:r>
            <a:r>
              <a:rPr lang="ko-KR" altLang="en-US" baseline="0" dirty="0"/>
              <a:t>가량의 비트코인 연결이 이루어지고 있습니다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674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이러한 비트코인의 중앙화된 구조를 통해 본 논문에서는 두가지 라우팅 공격을 선보이는데요</a:t>
            </a:r>
            <a:endParaRPr lang="en-US" altLang="ko-KR" dirty="0"/>
          </a:p>
          <a:p>
            <a:r>
              <a:rPr lang="ko-KR" altLang="en-US" dirty="0"/>
              <a:t>네트워크를 반으로 쪼개서 고립시키는 파티션 공격과</a:t>
            </a:r>
            <a:endParaRPr lang="en-US" altLang="ko-KR" dirty="0"/>
          </a:p>
          <a:p>
            <a:r>
              <a:rPr lang="ko-KR" altLang="en-US" dirty="0"/>
              <a:t>블록 전달을 지연 시키거나 잘못된 블록을 전달하는 </a:t>
            </a:r>
            <a:r>
              <a:rPr lang="ko-KR" altLang="en-US" dirty="0" err="1"/>
              <a:t>딜레이</a:t>
            </a:r>
            <a:r>
              <a:rPr lang="ko-KR" altLang="en-US" dirty="0"/>
              <a:t> 공격이 있으며</a:t>
            </a:r>
            <a:endParaRPr lang="en-US" altLang="ko-KR" dirty="0"/>
          </a:p>
          <a:p>
            <a:r>
              <a:rPr lang="ko-KR" altLang="en-US" dirty="0"/>
              <a:t>두가지 공격 모두 </a:t>
            </a:r>
            <a:r>
              <a:rPr lang="en-US" altLang="ko-KR" dirty="0"/>
              <a:t>double spending </a:t>
            </a:r>
            <a:r>
              <a:rPr lang="ko-KR" altLang="en-US" dirty="0"/>
              <a:t>문제를 발생시킬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지금부터는 두가지 공격에 대해서 자세히 알아보도록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123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파티션 공격에 대해서 알아보겠습니다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파티션 공격의 목적은 네트워크를</a:t>
            </a:r>
            <a:r>
              <a:rPr lang="ko-KR" altLang="en-US" baseline="0" dirty="0"/>
              <a:t> 반으로 가른 후 서로 간 통신을 못하도록 고립 시키는 것입니다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그렇게 되면 고립된 노드들은 고립된 순간부터 서로 다른 블록체인을 만들게 되는 </a:t>
            </a:r>
            <a:r>
              <a:rPr lang="en-US" altLang="ko-KR" baseline="0" dirty="0"/>
              <a:t>fork </a:t>
            </a:r>
            <a:r>
              <a:rPr lang="ko-KR" altLang="en-US" baseline="0" dirty="0"/>
              <a:t>현상이 발생하게 되고</a:t>
            </a:r>
            <a:r>
              <a:rPr lang="en-US" altLang="ko-KR" baseline="0" dirty="0"/>
              <a:t>,</a:t>
            </a:r>
          </a:p>
          <a:p>
            <a:r>
              <a:rPr lang="ko-KR" altLang="en-US" baseline="0" dirty="0"/>
              <a:t>고립된 네트워크가 다시 합쳐졌을 때는 가장 긴 체인이 올바른 블록체인으로 인정받는 </a:t>
            </a:r>
            <a:r>
              <a:rPr lang="en-US" altLang="ko-KR" baseline="0" dirty="0"/>
              <a:t>The longest chain rule</a:t>
            </a:r>
            <a:r>
              <a:rPr lang="ko-KR" altLang="en-US" baseline="0" dirty="0"/>
              <a:t>에 의해 둘 중 하나의 블록체인의 기록은 무효화가 됩니다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이러한 점을 이용해서 해커들은 </a:t>
            </a:r>
            <a:r>
              <a:rPr lang="ko-KR" altLang="en-US" baseline="0" dirty="0" err="1"/>
              <a:t>이중지불</a:t>
            </a:r>
            <a:r>
              <a:rPr lang="ko-KR" altLang="en-US" baseline="0" dirty="0"/>
              <a:t> 공격을 시도할 수가 있는 </a:t>
            </a:r>
            <a:r>
              <a:rPr lang="ko-KR" altLang="en-US" baseline="0" dirty="0" err="1"/>
              <a:t>것이구요</a:t>
            </a: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FED2-8985-4E81-8726-69E5B6D669F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7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0B9E-F671-4165-8776-ACAADF5CDFEF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40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4471-3FBD-41B8-9FC3-C889BC96B345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40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3EDA-4F17-488C-A507-91517FB75D4E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31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86871"/>
            <a:ext cx="9144000" cy="7624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291"/>
            <a:ext cx="851535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854"/>
            <a:ext cx="7886700" cy="4782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8037-5AA1-4AD9-A969-35AD1155F555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C5B39105-33F3-4C6B-9801-9A2716B822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95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273175"/>
          </a:xfrm>
        </p:spPr>
        <p:txBody>
          <a:bodyPr anchor="b"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96154"/>
            <a:ext cx="7886700" cy="16934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820-85BA-45B0-8165-8B285402A156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4097215"/>
            <a:ext cx="9144000" cy="1112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12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09E4-01F0-4671-A0AE-4075C104561B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70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3E69-E08E-4140-8179-13C6E6DA8B22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22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AB95-967B-4E56-B623-F71FC2E79D94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19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E4D-04B0-4FD1-B2F5-253E417ED0CB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65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1CAB-101E-46DF-8013-5E63609D15D5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4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D9B3-5B6F-44E9-AD20-6F4E510F8E54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90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9049D-6856-4B29-A9C3-951A4D60E839}" type="datetime1">
              <a:rPr lang="ko-KR" altLang="en-US" smtClean="0"/>
              <a:t>2019-10-07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9105-33F3-4C6B-9801-9A2716B822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3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699139"/>
          </a:xfrm>
          <a:ln w="7620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b="1" dirty="0">
                <a:latin typeface="+mj-ea"/>
              </a:rPr>
              <a:t>Hijacking Bitcoin: Routing Attacks on Cryptocurrencies</a:t>
            </a:r>
            <a:endParaRPr lang="ko-KR" altLang="en-US" sz="4000" b="1" dirty="0"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929838"/>
            <a:ext cx="6858000" cy="1655762"/>
          </a:xfrm>
        </p:spPr>
        <p:txBody>
          <a:bodyPr>
            <a:noAutofit/>
          </a:bodyPr>
          <a:lstStyle/>
          <a:p>
            <a:r>
              <a:rPr lang="en-US" altLang="ko-KR" sz="2800" b="1" dirty="0" err="1">
                <a:solidFill>
                  <a:schemeClr val="accent5">
                    <a:lumMod val="50000"/>
                  </a:schemeClr>
                </a:solidFill>
              </a:rPr>
              <a:t>Daegeun</a:t>
            </a:r>
            <a:r>
              <a:rPr lang="en-US" altLang="ko-KR" sz="2800" b="1" dirty="0">
                <a:solidFill>
                  <a:schemeClr val="accent5">
                    <a:lumMod val="50000"/>
                  </a:schemeClr>
                </a:solidFill>
              </a:rPr>
              <a:t> Yoon</a:t>
            </a:r>
          </a:p>
          <a:p>
            <a:r>
              <a:rPr lang="en-US" altLang="ko-KR" sz="2000" b="1" dirty="0">
                <a:solidFill>
                  <a:schemeClr val="accent5">
                    <a:lumMod val="50000"/>
                  </a:schemeClr>
                </a:solidFill>
              </a:rPr>
              <a:t>KAIST, Electrical engineering department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9A13211-99F8-4C3A-AF2C-18364958D243}"/>
              </a:ext>
            </a:extLst>
          </p:cNvPr>
          <p:cNvSpPr/>
          <p:nvPr/>
        </p:nvSpPr>
        <p:spPr>
          <a:xfrm>
            <a:off x="5397190" y="5435556"/>
            <a:ext cx="35193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Maria </a:t>
            </a:r>
            <a:r>
              <a:rPr lang="en-US" altLang="ko-KR" sz="1100" b="1" dirty="0" err="1"/>
              <a:t>Apostolaki</a:t>
            </a:r>
            <a:r>
              <a:rPr lang="en-US" altLang="ko-KR" sz="1100" b="1" dirty="0"/>
              <a:t> , ETH Zürich apmaria@ethz.ch </a:t>
            </a:r>
          </a:p>
          <a:p>
            <a:r>
              <a:rPr lang="en-US" altLang="ko-KR" sz="1100" b="1" dirty="0"/>
              <a:t>Aviv Zohar The Hebrew University avivz@cs.huji.ac.il </a:t>
            </a:r>
          </a:p>
          <a:p>
            <a:r>
              <a:rPr lang="en-US" altLang="ko-KR" sz="1100" b="1" dirty="0"/>
              <a:t>Laurent </a:t>
            </a:r>
            <a:r>
              <a:rPr lang="en-US" altLang="ko-KR" sz="1100" b="1" dirty="0" err="1"/>
              <a:t>Vanbever</a:t>
            </a:r>
            <a:r>
              <a:rPr lang="en-US" altLang="ko-KR" sz="1100" b="1" dirty="0"/>
              <a:t> ETH Zürich lvanbever@ethz.ch 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8097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Let’s say an attacker wants to </a:t>
            </a:r>
            <a:r>
              <a:rPr lang="en-US" altLang="ko-KR" sz="2600" dirty="0">
                <a:solidFill>
                  <a:srgbClr val="FF0000"/>
                </a:solidFill>
              </a:rPr>
              <a:t>partition</a:t>
            </a:r>
            <a:r>
              <a:rPr lang="en-US" altLang="ko-KR" sz="2600" dirty="0"/>
              <a:t> the network into the </a:t>
            </a:r>
            <a:r>
              <a:rPr lang="en-US" altLang="ko-KR" sz="2600" dirty="0">
                <a:solidFill>
                  <a:srgbClr val="FF0000"/>
                </a:solidFill>
              </a:rPr>
              <a:t>left</a:t>
            </a:r>
            <a:r>
              <a:rPr lang="en-US" altLang="ko-KR" sz="2600" dirty="0"/>
              <a:t> and </a:t>
            </a:r>
            <a:r>
              <a:rPr lang="en-US" altLang="ko-KR" sz="2600" dirty="0">
                <a:solidFill>
                  <a:srgbClr val="FF0000"/>
                </a:solidFill>
              </a:rPr>
              <a:t>right</a:t>
            </a:r>
            <a:r>
              <a:rPr lang="en-US" altLang="ko-KR" sz="2600" dirty="0"/>
              <a:t> side</a:t>
            </a:r>
          </a:p>
          <a:p>
            <a:r>
              <a:rPr lang="en-US" altLang="ko-KR" sz="2600" dirty="0"/>
              <a:t>For doing so, the attacker will </a:t>
            </a:r>
            <a:r>
              <a:rPr lang="en-US" altLang="ko-KR" sz="2600" dirty="0">
                <a:solidFill>
                  <a:srgbClr val="FF0000"/>
                </a:solidFill>
              </a:rPr>
              <a:t>manipulate BGP routes </a:t>
            </a:r>
            <a:r>
              <a:rPr lang="en-US" altLang="ko-KR" sz="2600" dirty="0"/>
              <a:t>to intercept any traffic to the nodes in the right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BD71C6-A2AB-4B05-9167-6978BDF8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3" y="3657702"/>
            <a:ext cx="3561736" cy="263856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7AF460C-3221-4E84-8440-7B318C92E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325" y="3657702"/>
            <a:ext cx="3899836" cy="2713378"/>
          </a:xfrm>
          <a:prstGeom prst="rect">
            <a:avLst/>
          </a:prstGeom>
        </p:spPr>
      </p:pic>
      <p:sp>
        <p:nvSpPr>
          <p:cNvPr id="7" name="화살표: 줄무늬가 있는 오른쪽 6">
            <a:extLst>
              <a:ext uri="{FF2B5EF4-FFF2-40B4-BE49-F238E27FC236}">
                <a16:creationId xmlns:a16="http://schemas.microsoft.com/office/drawing/2014/main" id="{2C1C6967-6F89-4A68-87D9-27CAD96F8C15}"/>
              </a:ext>
            </a:extLst>
          </p:cNvPr>
          <p:cNvSpPr/>
          <p:nvPr/>
        </p:nvSpPr>
        <p:spPr>
          <a:xfrm>
            <a:off x="4096819" y="4568342"/>
            <a:ext cx="789506" cy="8920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68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Let’s focus on node F and AS6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62" y="2983922"/>
            <a:ext cx="5513875" cy="366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1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AS6 will create a BGP advertisement with </a:t>
            </a:r>
            <a:r>
              <a:rPr lang="en-US" altLang="ko-KR" sz="2600" dirty="0">
                <a:solidFill>
                  <a:srgbClr val="FF0000"/>
                </a:solidFill>
              </a:rPr>
              <a:t>/23</a:t>
            </a:r>
            <a:r>
              <a:rPr lang="en-US" altLang="ko-KR" sz="2600" dirty="0"/>
              <a:t> prefix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836" y="3170293"/>
            <a:ext cx="4616327" cy="34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7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AS6’s advertisement is propagated AS-by-AS until all </a:t>
            </a:r>
            <a:r>
              <a:rPr lang="en-US" altLang="ko-KR" sz="2600" dirty="0" err="1"/>
              <a:t>ASes</a:t>
            </a:r>
            <a:r>
              <a:rPr lang="en-US" altLang="ko-KR" sz="2600" dirty="0"/>
              <a:t> in the Internet learn about it</a:t>
            </a:r>
          </a:p>
          <a:p>
            <a:r>
              <a:rPr lang="en-US" altLang="ko-KR" sz="2600" dirty="0">
                <a:solidFill>
                  <a:srgbClr val="FF0000"/>
                </a:solidFill>
              </a:rPr>
              <a:t>BGP does not check the validity of advertisement</a:t>
            </a:r>
          </a:p>
          <a:p>
            <a:pPr lvl="1"/>
            <a:r>
              <a:rPr lang="en-US" altLang="ko-KR" sz="2200" dirty="0">
                <a:solidFill>
                  <a:srgbClr val="FF0000"/>
                </a:solidFill>
              </a:rPr>
              <a:t>Any AS can announce any prefix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262" y="3212059"/>
            <a:ext cx="5361475" cy="34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Routers prefer more-specific prefixes</a:t>
            </a:r>
          </a:p>
          <a:p>
            <a:r>
              <a:rPr lang="en-US" altLang="ko-KR" sz="2600" dirty="0"/>
              <a:t>Consider that the attacker advertise a </a:t>
            </a:r>
            <a:r>
              <a:rPr lang="en-US" altLang="ko-KR" sz="2600" dirty="0">
                <a:solidFill>
                  <a:srgbClr val="FF0000"/>
                </a:solidFill>
              </a:rPr>
              <a:t>more-specific prefix</a:t>
            </a:r>
            <a:r>
              <a:rPr lang="en-US" altLang="ko-KR" sz="2600" dirty="0"/>
              <a:t> covering F’s IP address</a:t>
            </a:r>
          </a:p>
          <a:p>
            <a:r>
              <a:rPr lang="en-US" altLang="ko-KR" sz="2600" dirty="0"/>
              <a:t>Traffic to node F is </a:t>
            </a:r>
            <a:r>
              <a:rPr lang="en-US" altLang="ko-KR" sz="2600" dirty="0">
                <a:solidFill>
                  <a:srgbClr val="FF0000"/>
                </a:solidFill>
              </a:rPr>
              <a:t>hijacked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5" y="3479677"/>
            <a:ext cx="4131885" cy="30592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738" y="3579183"/>
            <a:ext cx="4162791" cy="2860223"/>
          </a:xfrm>
          <a:prstGeom prst="rect">
            <a:avLst/>
          </a:prstGeom>
        </p:spPr>
      </p:pic>
      <p:sp>
        <p:nvSpPr>
          <p:cNvPr id="8" name="화살표: 줄무늬가 있는 오른쪽 6">
            <a:extLst>
              <a:ext uri="{FF2B5EF4-FFF2-40B4-BE49-F238E27FC236}">
                <a16:creationId xmlns:a16="http://schemas.microsoft.com/office/drawing/2014/main" id="{2C1C6967-6F89-4A68-87D9-27CAD96F8C15}"/>
              </a:ext>
            </a:extLst>
          </p:cNvPr>
          <p:cNvSpPr/>
          <p:nvPr/>
        </p:nvSpPr>
        <p:spPr>
          <a:xfrm>
            <a:off x="4079232" y="4563245"/>
            <a:ext cx="789506" cy="8920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99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By </a:t>
            </a:r>
            <a:r>
              <a:rPr lang="en-US" altLang="ko-KR" sz="2600" dirty="0">
                <a:solidFill>
                  <a:srgbClr val="FF0000"/>
                </a:solidFill>
              </a:rPr>
              <a:t>hijacking the IP prefixes </a:t>
            </a:r>
            <a:r>
              <a:rPr lang="en-US" altLang="ko-KR" sz="2600" dirty="0"/>
              <a:t>pertaining to the </a:t>
            </a:r>
            <a:r>
              <a:rPr lang="en-US" altLang="ko-KR" sz="2600" dirty="0">
                <a:solidFill>
                  <a:srgbClr val="FF0000"/>
                </a:solidFill>
              </a:rPr>
              <a:t>right nodes</a:t>
            </a:r>
            <a:r>
              <a:rPr lang="en-US" altLang="ko-KR" sz="2600" dirty="0"/>
              <a:t>, the attacker can intercept all their connection</a:t>
            </a:r>
          </a:p>
          <a:p>
            <a:r>
              <a:rPr lang="en-US" altLang="ko-KR" sz="2600" dirty="0"/>
              <a:t>The attacker can </a:t>
            </a:r>
            <a:r>
              <a:rPr lang="en-US" altLang="ko-KR" sz="2600" dirty="0">
                <a:solidFill>
                  <a:srgbClr val="FF0000"/>
                </a:solidFill>
              </a:rPr>
              <a:t>drop all connections crossing the partition: </a:t>
            </a:r>
            <a:r>
              <a:rPr lang="en-US" altLang="ko-KR" sz="2600" dirty="0"/>
              <a:t>partition is created!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07" y="3021351"/>
            <a:ext cx="4931385" cy="370012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EEA177C-524D-4B9E-B66F-8B732F9AFBD5}"/>
              </a:ext>
            </a:extLst>
          </p:cNvPr>
          <p:cNvSpPr/>
          <p:nvPr/>
        </p:nvSpPr>
        <p:spPr>
          <a:xfrm>
            <a:off x="7182502" y="4485899"/>
            <a:ext cx="388063" cy="40590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b1</a:t>
            </a:r>
            <a:endParaRPr lang="ko-KR" altLang="en-US" sz="14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D79E589-9A75-4094-B442-6F6C9EA30CFA}"/>
              </a:ext>
            </a:extLst>
          </p:cNvPr>
          <p:cNvSpPr/>
          <p:nvPr/>
        </p:nvSpPr>
        <p:spPr>
          <a:xfrm>
            <a:off x="7848926" y="4485898"/>
            <a:ext cx="388063" cy="40590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b2</a:t>
            </a:r>
            <a:endParaRPr lang="ko-KR" altLang="en-US" sz="1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ED6EC22-075B-4721-AEF4-92DEF0BC2870}"/>
              </a:ext>
            </a:extLst>
          </p:cNvPr>
          <p:cNvSpPr/>
          <p:nvPr/>
        </p:nvSpPr>
        <p:spPr>
          <a:xfrm>
            <a:off x="8515350" y="4485898"/>
            <a:ext cx="388063" cy="40590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b3</a:t>
            </a:r>
            <a:endParaRPr lang="ko-KR" altLang="en-US" sz="1400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7FBD352-0D88-4FDA-A74F-235BB743788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7570565" y="4688851"/>
            <a:ext cx="278361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2A97371-4E35-48EB-9620-4E60A567F4D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8236989" y="4688851"/>
            <a:ext cx="27836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B9B9290-A75B-4386-A71A-80A95E043CBC}"/>
              </a:ext>
            </a:extLst>
          </p:cNvPr>
          <p:cNvSpPr/>
          <p:nvPr/>
        </p:nvSpPr>
        <p:spPr>
          <a:xfrm>
            <a:off x="322560" y="4487080"/>
            <a:ext cx="388063" cy="405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b1</a:t>
            </a:r>
            <a:endParaRPr lang="ko-KR" altLang="en-US" sz="14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07391EB-621F-440D-936B-EAFE7D201F50}"/>
              </a:ext>
            </a:extLst>
          </p:cNvPr>
          <p:cNvSpPr/>
          <p:nvPr/>
        </p:nvSpPr>
        <p:spPr>
          <a:xfrm>
            <a:off x="988984" y="4487079"/>
            <a:ext cx="388063" cy="405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b2</a:t>
            </a:r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D5E90CA-AAD5-4FF4-A1AA-C71D3AAC1F92}"/>
              </a:ext>
            </a:extLst>
          </p:cNvPr>
          <p:cNvSpPr/>
          <p:nvPr/>
        </p:nvSpPr>
        <p:spPr>
          <a:xfrm>
            <a:off x="1655408" y="4487079"/>
            <a:ext cx="388063" cy="405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b3</a:t>
            </a:r>
            <a:endParaRPr lang="ko-KR" altLang="en-US" sz="1400" dirty="0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225BBCD-6B1B-42BA-8841-0639BA8DA337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710623" y="4690032"/>
            <a:ext cx="27836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47D532F9-6F47-4499-855E-19F320B80175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1377047" y="4690032"/>
            <a:ext cx="2783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07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Partition (Evaluation)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6" y="2233246"/>
            <a:ext cx="4103439" cy="26627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079" y="2367352"/>
            <a:ext cx="4043362" cy="2528628"/>
          </a:xfrm>
          <a:prstGeom prst="rect">
            <a:avLst/>
          </a:prstGeom>
        </p:spPr>
      </p:pic>
      <p:sp>
        <p:nvSpPr>
          <p:cNvPr id="8" name="화살표: 줄무늬가 있는 오른쪽 6">
            <a:extLst>
              <a:ext uri="{FF2B5EF4-FFF2-40B4-BE49-F238E27FC236}">
                <a16:creationId xmlns:a16="http://schemas.microsoft.com/office/drawing/2014/main" id="{2C1C6967-6F89-4A68-87D9-27CAD96F8C15}"/>
              </a:ext>
            </a:extLst>
          </p:cNvPr>
          <p:cNvSpPr/>
          <p:nvPr/>
        </p:nvSpPr>
        <p:spPr>
          <a:xfrm>
            <a:off x="4230001" y="3262389"/>
            <a:ext cx="789506" cy="8920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44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Partition (Evaluation)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Splitting the mining power </a:t>
            </a:r>
            <a:r>
              <a:rPr lang="en-US" altLang="ko-KR" sz="2600" dirty="0">
                <a:solidFill>
                  <a:srgbClr val="FF0000"/>
                </a:solidFill>
              </a:rPr>
              <a:t>even to half </a:t>
            </a:r>
            <a:r>
              <a:rPr lang="en-US" altLang="ko-KR" sz="2600" dirty="0"/>
              <a:t>can be done by hijacking </a:t>
            </a:r>
            <a:r>
              <a:rPr lang="en-US" altLang="ko-KR" sz="2600" dirty="0">
                <a:solidFill>
                  <a:srgbClr val="FF0000"/>
                </a:solidFill>
              </a:rPr>
              <a:t>less than 100 prefixes</a:t>
            </a:r>
          </a:p>
          <a:p>
            <a:pPr lvl="1"/>
            <a:r>
              <a:rPr lang="en-US" altLang="ko-KR" sz="2200" dirty="0"/>
              <a:t>Hijacks involving up to 1k of prefixes are frequently seen in the Internet today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391" y="3132476"/>
            <a:ext cx="5045240" cy="263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6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Partition (Use case)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EBD1B53-7F5F-4531-BD57-4A82BCDD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19" y="2301611"/>
            <a:ext cx="3014048" cy="393637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8C91171-2F5B-4846-87E9-3D3B5B82B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522" y="2462187"/>
            <a:ext cx="3109679" cy="289312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FF56C50-4EAA-45C2-92CC-E1BDCED34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810" y="5554282"/>
            <a:ext cx="3794198" cy="1073029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A8E32127-5720-428E-9503-E48E25D4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Expensive cost to attack</a:t>
            </a:r>
          </a:p>
          <a:p>
            <a:pPr lvl="1"/>
            <a:r>
              <a:rPr lang="en-US" altLang="ko-KR" sz="2200" dirty="0">
                <a:solidFill>
                  <a:srgbClr val="FF0000"/>
                </a:solidFill>
              </a:rPr>
              <a:t>But it happened, meaning that it has a good ROI	</a:t>
            </a:r>
          </a:p>
        </p:txBody>
      </p:sp>
    </p:spTree>
    <p:extLst>
      <p:ext uri="{BB962C8B-B14F-4D97-AF65-F5344CB8AC3E}">
        <p14:creationId xmlns:p14="http://schemas.microsoft.com/office/powerpoint/2010/main" val="209079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Delay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The goal of a delay attack is to keep the victim </a:t>
            </a:r>
            <a:r>
              <a:rPr lang="en-US" altLang="ko-KR" sz="2600" dirty="0">
                <a:solidFill>
                  <a:srgbClr val="FF0000"/>
                </a:solidFill>
              </a:rPr>
              <a:t>uninformed of the latest block</a:t>
            </a:r>
          </a:p>
          <a:p>
            <a:pPr lvl="1"/>
            <a:r>
              <a:rPr lang="en-US" altLang="ko-KR" sz="2200" dirty="0"/>
              <a:t>Wide range of exploits such as </a:t>
            </a:r>
            <a:r>
              <a:rPr lang="en-US" altLang="ko-KR" sz="2200" dirty="0">
                <a:solidFill>
                  <a:srgbClr val="FF0000"/>
                </a:solidFill>
              </a:rPr>
              <a:t>double spending</a:t>
            </a:r>
            <a:r>
              <a:rPr lang="en-US" altLang="ko-KR" sz="2200" dirty="0"/>
              <a:t>, </a:t>
            </a:r>
            <a:r>
              <a:rPr lang="en-US" altLang="ko-KR" sz="2200" dirty="0">
                <a:solidFill>
                  <a:srgbClr val="FF0000"/>
                </a:solidFill>
              </a:rPr>
              <a:t>revenue losses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2FDCFA-0C89-46CA-A8E4-EC688DAC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3198423"/>
            <a:ext cx="4188398" cy="33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9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8853" y="69291"/>
            <a:ext cx="8845147" cy="1325563"/>
          </a:xfrm>
        </p:spPr>
        <p:txBody>
          <a:bodyPr/>
          <a:lstStyle/>
          <a:p>
            <a:r>
              <a:rPr lang="en-US" altLang="ko-KR" dirty="0"/>
              <a:t>Introduction – Blockchain Background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>
                <a:solidFill>
                  <a:srgbClr val="FF0000"/>
                </a:solidFill>
              </a:rPr>
              <a:t>Transactions</a:t>
            </a:r>
            <a:r>
              <a:rPr lang="en-US" altLang="ko-KR" sz="2600" dirty="0"/>
              <a:t> are stored in the </a:t>
            </a:r>
            <a:r>
              <a:rPr lang="en-US" altLang="ko-KR" sz="2600" dirty="0">
                <a:solidFill>
                  <a:srgbClr val="FF0000"/>
                </a:solidFill>
              </a:rPr>
              <a:t>block</a:t>
            </a:r>
          </a:p>
          <a:p>
            <a:r>
              <a:rPr lang="en-US" altLang="ko-KR" sz="2600" dirty="0"/>
              <a:t>The </a:t>
            </a:r>
            <a:r>
              <a:rPr lang="en-US" altLang="ko-KR" sz="2600" dirty="0">
                <a:solidFill>
                  <a:srgbClr val="FF0000"/>
                </a:solidFill>
              </a:rPr>
              <a:t>blockchain</a:t>
            </a:r>
            <a:r>
              <a:rPr lang="en-US" altLang="ko-KR" sz="2600" dirty="0"/>
              <a:t> is a chain of Blocks</a:t>
            </a:r>
            <a:endParaRPr lang="en-US" altLang="ko-KR" sz="2200" dirty="0"/>
          </a:p>
          <a:p>
            <a:pPr marL="0" indent="0">
              <a:buNone/>
            </a:pPr>
            <a:endParaRPr lang="en-US" altLang="ko-KR" sz="2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CDB18F8-3884-4142-9264-A84C43105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05" y="2739757"/>
            <a:ext cx="6859857" cy="35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7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Delay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The victim receives two advertisement for the block</a:t>
            </a:r>
            <a:endParaRPr lang="en-US" altLang="ko-KR" sz="2200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11" y="2447926"/>
            <a:ext cx="5321177" cy="42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7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Delay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The victim requests the block to one of its peer, say A</a:t>
            </a:r>
            <a:endParaRPr lang="en-US" altLang="ko-KR" sz="2200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972" y="2407266"/>
            <a:ext cx="5366055" cy="42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37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Delay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Instead, the attacker could intercept the GETDATA and </a:t>
            </a:r>
            <a:r>
              <a:rPr lang="en-US" altLang="ko-KR" sz="2600" dirty="0">
                <a:solidFill>
                  <a:srgbClr val="FF0000"/>
                </a:solidFill>
              </a:rPr>
              <a:t>modifies its ID </a:t>
            </a:r>
            <a:r>
              <a:rPr lang="en-US" altLang="ko-KR" sz="2600" dirty="0"/>
              <a:t>of the requested block to trigger the </a:t>
            </a:r>
            <a:r>
              <a:rPr lang="en-US" altLang="ko-KR" sz="2600" dirty="0">
                <a:solidFill>
                  <a:srgbClr val="FF0000"/>
                </a:solidFill>
              </a:rPr>
              <a:t>delivery of an older block</a:t>
            </a:r>
            <a:endParaRPr lang="en-US" altLang="ko-KR" sz="2200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017" y="2417913"/>
            <a:ext cx="5181966" cy="41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3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Delay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The delivery of an older block triggers </a:t>
            </a:r>
            <a:r>
              <a:rPr lang="en-US" altLang="ko-KR" sz="2600" dirty="0">
                <a:solidFill>
                  <a:srgbClr val="FF0000"/>
                </a:solidFill>
              </a:rPr>
              <a:t>no error </a:t>
            </a:r>
            <a:r>
              <a:rPr lang="en-US" altLang="ko-KR" sz="2600" dirty="0"/>
              <a:t>message at the victim</a:t>
            </a:r>
          </a:p>
          <a:p>
            <a:pPr lvl="1"/>
            <a:r>
              <a:rPr lang="en-US" altLang="ko-KR" sz="2200" dirty="0"/>
              <a:t>The victim will wait for 20 minutes for the actual block do be delivered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238" y="2738189"/>
            <a:ext cx="4925524" cy="39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5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Delay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The attacker can trigger the block delivery by modifying another GETDATA message</a:t>
            </a:r>
          </a:p>
          <a:p>
            <a:pPr lvl="1"/>
            <a:r>
              <a:rPr lang="en-US" altLang="ko-KR" sz="2200" dirty="0"/>
              <a:t>The block is delivered before timeout to keep the connection for the next attack</a:t>
            </a:r>
            <a:endParaRPr lang="en-US" altLang="ko-KR" sz="2200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863" y="2850163"/>
            <a:ext cx="4830274" cy="38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89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Delay (Evaluation)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2755326"/>
            <a:ext cx="73628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89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Delay (Evaluation)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Delay attackers Intercepted 50% of connections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</a:rPr>
              <a:t>Effectiveness</a:t>
            </a:r>
            <a:r>
              <a:rPr lang="en-US" altLang="ko-KR" sz="2000" dirty="0"/>
              <a:t> -&gt; waste 63.21% of a node’s mining power by intercept 50% of its connections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</a:rPr>
              <a:t>Practicality</a:t>
            </a:r>
            <a:r>
              <a:rPr lang="en-US" altLang="ko-KR" sz="2000" dirty="0"/>
              <a:t> -&gt; 67.9% of the nodes, there is at least one AS other than their provider that intercept more than 50% of its connections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7" y="3516536"/>
            <a:ext cx="7041185" cy="28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4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Defense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Short-term</a:t>
            </a:r>
          </a:p>
          <a:p>
            <a:pPr lvl="1"/>
            <a:r>
              <a:rPr lang="en-US" altLang="ko-KR" sz="2200" dirty="0"/>
              <a:t>Increase the diversity of node connections</a:t>
            </a:r>
          </a:p>
          <a:p>
            <a:pPr lvl="1"/>
            <a:r>
              <a:rPr lang="en-US" altLang="ko-KR" sz="2200" dirty="0"/>
              <a:t>Select different BGPs not to be isolated</a:t>
            </a:r>
          </a:p>
          <a:p>
            <a:pPr lvl="1"/>
            <a:r>
              <a:rPr lang="en-US" altLang="ko-KR" sz="2200" dirty="0"/>
              <a:t>Detect changes of RTT due to the hijacking attack</a:t>
            </a:r>
          </a:p>
          <a:p>
            <a:r>
              <a:rPr lang="en-US" altLang="ko-KR" sz="2600" dirty="0"/>
              <a:t>Long-term</a:t>
            </a:r>
          </a:p>
          <a:p>
            <a:pPr lvl="1"/>
            <a:r>
              <a:rPr lang="en-US" altLang="ko-KR" sz="2200" dirty="0"/>
              <a:t>Encrypt Bitcoin Communication and/or adopt MAC to Prevent delay attacks</a:t>
            </a:r>
          </a:p>
          <a:p>
            <a:pPr lvl="1"/>
            <a:r>
              <a:rPr lang="en-US" altLang="ko-KR" sz="2200" dirty="0"/>
              <a:t>Use distinct control and data channels</a:t>
            </a:r>
          </a:p>
          <a:p>
            <a:pPr lvl="2"/>
            <a:r>
              <a:rPr lang="en-US" altLang="ko-KR" sz="2000" dirty="0"/>
              <a:t>Negotiate a set of random TCP ports to connect each other using the well-known port</a:t>
            </a:r>
          </a:p>
          <a:p>
            <a:pPr lvl="2"/>
            <a:r>
              <a:rPr lang="en-US" altLang="ko-KR" sz="2000" dirty="0"/>
              <a:t>Use them to establish the </a:t>
            </a:r>
            <a:r>
              <a:rPr lang="en-US" altLang="ko-KR" sz="2000" dirty="0">
                <a:solidFill>
                  <a:srgbClr val="FF0000"/>
                </a:solidFill>
              </a:rPr>
              <a:t>actual TCP connection to exchange Bitcoin data</a:t>
            </a:r>
          </a:p>
          <a:p>
            <a:endParaRPr lang="en-US" altLang="ko-KR" sz="2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785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Follow-up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SABRE is an additional </a:t>
            </a:r>
            <a:r>
              <a:rPr lang="en-US" altLang="ko-KR" sz="2400" dirty="0">
                <a:solidFill>
                  <a:srgbClr val="FF0000"/>
                </a:solidFill>
              </a:rPr>
              <a:t>overlay network </a:t>
            </a:r>
            <a:r>
              <a:rPr lang="en-US" altLang="ko-KR" sz="2400" dirty="0"/>
              <a:t>which allows communication, </a:t>
            </a:r>
            <a:r>
              <a:rPr lang="en-US" altLang="ko-KR" sz="2400" dirty="0">
                <a:solidFill>
                  <a:srgbClr val="FF0000"/>
                </a:solidFill>
              </a:rPr>
              <a:t>even if the Bitcoin network is partitioned</a:t>
            </a:r>
          </a:p>
          <a:p>
            <a:pPr lvl="1"/>
            <a:r>
              <a:rPr lang="en-US" altLang="ko-KR" sz="1800" dirty="0"/>
              <a:t>secure relay-to-relay connections</a:t>
            </a:r>
          </a:p>
          <a:p>
            <a:pPr lvl="1"/>
            <a:r>
              <a:rPr lang="en-US" altLang="ko-KR" sz="1800" dirty="0"/>
              <a:t>remain reachable by Bitcoin clients</a:t>
            </a:r>
          </a:p>
          <a:p>
            <a:pPr lvl="1"/>
            <a:r>
              <a:rPr lang="en-US" altLang="ko-KR" sz="1800" dirty="0"/>
              <a:t>relay blocks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2C0BFC-D8F7-4E8E-A716-B79BD132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73" y="3329802"/>
            <a:ext cx="6860230" cy="25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9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The first paper to show the consequences of routing attacks on cryptocurrencies</a:t>
            </a:r>
          </a:p>
          <a:p>
            <a:endParaRPr lang="en-US" altLang="ko-KR" sz="2600" dirty="0">
              <a:solidFill>
                <a:srgbClr val="FF0000"/>
              </a:solidFill>
            </a:endParaRPr>
          </a:p>
          <a:p>
            <a:r>
              <a:rPr lang="en-US" altLang="ko-KR" sz="2600" dirty="0"/>
              <a:t>Bitcoin is vulnerable to routing attacks</a:t>
            </a:r>
          </a:p>
          <a:p>
            <a:pPr lvl="1"/>
            <a:r>
              <a:rPr lang="en-US" altLang="ko-KR" sz="2200" dirty="0"/>
              <a:t>Both at the network level and at the node level</a:t>
            </a:r>
          </a:p>
          <a:p>
            <a:pPr marL="0" indent="0"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sz="2600" dirty="0"/>
              <a:t>Countermeasures also exist</a:t>
            </a:r>
          </a:p>
          <a:p>
            <a:pPr lvl="1"/>
            <a:r>
              <a:rPr lang="en-US" altLang="ko-KR" sz="2200" dirty="0"/>
              <a:t>But failed or not easily deployable</a:t>
            </a:r>
          </a:p>
          <a:p>
            <a:pPr lvl="1"/>
            <a:r>
              <a:rPr lang="en-US" altLang="ko-KR" sz="2200" dirty="0"/>
              <a:t>SABRE (NDSS19): a secure and scalable Bitcoin relay network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251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The blockchain is reached consensus by miners</a:t>
            </a:r>
          </a:p>
          <a:p>
            <a:pPr lvl="1"/>
            <a:r>
              <a:rPr lang="en-US" altLang="ko-KR" sz="2200" dirty="0"/>
              <a:t>Miners get incentives for each consensus</a:t>
            </a:r>
            <a:endParaRPr lang="en-US" altLang="ko-KR" sz="2600" dirty="0"/>
          </a:p>
          <a:p>
            <a:r>
              <a:rPr lang="en-US" altLang="ko-KR" sz="2600" dirty="0"/>
              <a:t>Bitcoin is </a:t>
            </a:r>
            <a:r>
              <a:rPr lang="en-US" altLang="ko-KR" sz="2600" dirty="0">
                <a:solidFill>
                  <a:srgbClr val="FF0000"/>
                </a:solidFill>
              </a:rPr>
              <a:t>distributed network </a:t>
            </a:r>
            <a:r>
              <a:rPr lang="en-US" altLang="ko-KR" sz="2600" dirty="0"/>
              <a:t>of the blockchain node</a:t>
            </a:r>
          </a:p>
          <a:p>
            <a:pPr lvl="1"/>
            <a:r>
              <a:rPr lang="en-US" altLang="ko-KR" sz="2200" dirty="0"/>
              <a:t>Establish random connections between each other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E069C1-2E99-4A4C-B949-B8149BA0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15" y="3380377"/>
            <a:ext cx="4759037" cy="3272629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F1AF1B3B-B44E-40B0-92E0-230A61F6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3" y="69291"/>
            <a:ext cx="8845147" cy="1325563"/>
          </a:xfrm>
        </p:spPr>
        <p:txBody>
          <a:bodyPr/>
          <a:lstStyle/>
          <a:p>
            <a:r>
              <a:rPr lang="en-US" altLang="ko-KR" dirty="0"/>
              <a:t>Introduction – Blockchain Background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85038" y="5016691"/>
            <a:ext cx="1700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/>
              <a:t>Internet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33978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10702" y="6356351"/>
            <a:ext cx="2057400" cy="365125"/>
          </a:xfrm>
        </p:spPr>
        <p:txBody>
          <a:bodyPr/>
          <a:lstStyle/>
          <a:p>
            <a:fld id="{C5B39105-33F3-4C6B-9801-9A2716B8225D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068516"/>
            <a:ext cx="44483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/>
              <a:t>Question?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541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The Internet is composed of </a:t>
            </a:r>
            <a:r>
              <a:rPr lang="en-US" altLang="ko-KR" sz="2600" dirty="0">
                <a:solidFill>
                  <a:srgbClr val="FF0000"/>
                </a:solidFill>
              </a:rPr>
              <a:t>Autonomous Systems (</a:t>
            </a:r>
            <a:r>
              <a:rPr lang="en-US" altLang="ko-KR" sz="2600" dirty="0" err="1">
                <a:solidFill>
                  <a:srgbClr val="FF0000"/>
                </a:solidFill>
              </a:rPr>
              <a:t>ASes</a:t>
            </a:r>
            <a:r>
              <a:rPr lang="en-US" altLang="ko-KR" sz="26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sz="2600" dirty="0">
                <a:solidFill>
                  <a:srgbClr val="FF0000"/>
                </a:solidFill>
              </a:rPr>
              <a:t>BGP</a:t>
            </a:r>
            <a:r>
              <a:rPr lang="en-US" altLang="ko-KR" sz="2600" dirty="0"/>
              <a:t> computes the forwarding path across the </a:t>
            </a:r>
            <a:r>
              <a:rPr lang="en-US" altLang="ko-KR" sz="2600" dirty="0" err="1"/>
              <a:t>ASes</a:t>
            </a:r>
            <a:endParaRPr lang="en-US" altLang="ko-KR" sz="2600" dirty="0"/>
          </a:p>
          <a:p>
            <a:pPr marL="0" indent="0">
              <a:buNone/>
            </a:pPr>
            <a:endParaRPr lang="en-US" altLang="ko-KR" sz="2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DB848C-16BE-47DA-82FB-6FB586333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89" y="3529524"/>
            <a:ext cx="5378822" cy="3259185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7E2F47FA-D72A-444A-AC92-7C33ABDB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3" y="69291"/>
            <a:ext cx="8845147" cy="1325563"/>
          </a:xfrm>
        </p:spPr>
        <p:txBody>
          <a:bodyPr/>
          <a:lstStyle/>
          <a:p>
            <a:r>
              <a:rPr lang="en-US" altLang="ko-KR" dirty="0"/>
              <a:t>Introduction – BGP Background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167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Bitcoin is highly decentralized making it robust to routing attacks, </a:t>
            </a:r>
            <a:r>
              <a:rPr lang="en-US" altLang="ko-KR" sz="2600" dirty="0">
                <a:solidFill>
                  <a:srgbClr val="FF0000"/>
                </a:solidFill>
              </a:rPr>
              <a:t>in theory</a:t>
            </a:r>
          </a:p>
          <a:p>
            <a:endParaRPr lang="en-US" altLang="ko-KR" sz="2600" dirty="0"/>
          </a:p>
          <a:p>
            <a:r>
              <a:rPr lang="en-US" altLang="ko-KR" sz="2600" dirty="0"/>
              <a:t>In practice, Bitcoin is </a:t>
            </a:r>
            <a:r>
              <a:rPr lang="en-US" altLang="ko-KR" sz="2600" dirty="0">
                <a:solidFill>
                  <a:srgbClr val="FF0000"/>
                </a:solidFill>
              </a:rPr>
              <a:t>highly centralized</a:t>
            </a:r>
            <a:r>
              <a:rPr lang="en-US" altLang="ko-KR" sz="2600" dirty="0"/>
              <a:t>, both from a routing and mining view point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B9D3F0F0-E5F3-4A72-91B0-11B0A522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3" y="69291"/>
            <a:ext cx="8845147" cy="1325563"/>
          </a:xfrm>
        </p:spPr>
        <p:txBody>
          <a:bodyPr/>
          <a:lstStyle/>
          <a:p>
            <a:r>
              <a:rPr lang="en-US" altLang="ko-KR" dirty="0"/>
              <a:t>Introduction – Bitcoin Problems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65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867A78C-0F84-4DD1-835B-D44DA15F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26" y="2249982"/>
            <a:ext cx="6613168" cy="4150818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588A82D3-EE60-4423-82D4-889FFA38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>
                <a:solidFill>
                  <a:srgbClr val="FF0000"/>
                </a:solidFill>
              </a:rPr>
              <a:t>68%</a:t>
            </a:r>
            <a:r>
              <a:rPr lang="en-US" altLang="ko-KR" sz="2600" dirty="0"/>
              <a:t> of the mining power is hosted in </a:t>
            </a:r>
            <a:r>
              <a:rPr lang="en-US" altLang="ko-KR" sz="2600" dirty="0">
                <a:solidFill>
                  <a:srgbClr val="FF0000"/>
                </a:solidFill>
              </a:rPr>
              <a:t>10 </a:t>
            </a:r>
            <a:r>
              <a:rPr lang="en-US" altLang="ko-KR" sz="2600" dirty="0" err="1">
                <a:solidFill>
                  <a:srgbClr val="FF0000"/>
                </a:solidFill>
              </a:rPr>
              <a:t>ASes</a:t>
            </a:r>
            <a:r>
              <a:rPr lang="en-US" altLang="ko-KR" sz="2600" dirty="0">
                <a:solidFill>
                  <a:srgbClr val="FF0000"/>
                </a:solidFill>
              </a:rPr>
              <a:t> </a:t>
            </a:r>
            <a:r>
              <a:rPr lang="en-US" altLang="ko-KR" sz="2600" dirty="0"/>
              <a:t>only</a:t>
            </a:r>
          </a:p>
          <a:p>
            <a:pPr lvl="1"/>
            <a:r>
              <a:rPr lang="en-US" altLang="ko-KR" sz="2200" dirty="0"/>
              <a:t>The public Internet is composed of some </a:t>
            </a:r>
            <a:r>
              <a:rPr lang="en-US" altLang="ko-KR" sz="2200" dirty="0">
                <a:solidFill>
                  <a:srgbClr val="FF0000"/>
                </a:solidFill>
              </a:rPr>
              <a:t>63,000 </a:t>
            </a:r>
            <a:r>
              <a:rPr lang="en-US" altLang="ko-KR" sz="2200" dirty="0" err="1">
                <a:solidFill>
                  <a:srgbClr val="FF0000"/>
                </a:solidFill>
              </a:rPr>
              <a:t>ASes</a:t>
            </a:r>
            <a:r>
              <a:rPr lang="en-US" altLang="ko-KR" sz="2200" dirty="0"/>
              <a:t>*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C03688BB-61BB-4934-B32F-30700806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3" y="69291"/>
            <a:ext cx="8845147" cy="1325563"/>
          </a:xfrm>
        </p:spPr>
        <p:txBody>
          <a:bodyPr/>
          <a:lstStyle/>
          <a:p>
            <a:r>
              <a:rPr lang="en-US" altLang="ko-KR" dirty="0"/>
              <a:t>Introduction – Bitcoin Problems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223887" y="6514507"/>
            <a:ext cx="6234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* https://blog.apnic.net/2019/01/16/bgp-in-2018-the-bgp-table/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076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588A82D3-EE60-4423-82D4-889FFA38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5619"/>
            <a:ext cx="8085044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3 transit </a:t>
            </a:r>
            <a:r>
              <a:rPr lang="en-US" altLang="ko-KR" sz="2600" dirty="0" err="1"/>
              <a:t>ASes</a:t>
            </a:r>
            <a:r>
              <a:rPr lang="en-US" altLang="ko-KR" sz="2600" dirty="0"/>
              <a:t> see more than 60% of all connections</a:t>
            </a:r>
          </a:p>
          <a:p>
            <a:pPr marL="685800" lvl="2">
              <a:spcBef>
                <a:spcPts val="1000"/>
              </a:spcBef>
            </a:pPr>
            <a:r>
              <a:rPr lang="en-US" altLang="ko-KR" sz="2200" dirty="0"/>
              <a:t>The public Internet is composed of some </a:t>
            </a:r>
            <a:r>
              <a:rPr lang="en-US" altLang="ko-KR" sz="2200" dirty="0">
                <a:solidFill>
                  <a:srgbClr val="FF0000"/>
                </a:solidFill>
              </a:rPr>
              <a:t>9,000 transit </a:t>
            </a:r>
            <a:r>
              <a:rPr lang="en-US" altLang="ko-KR" sz="2200" dirty="0" err="1">
                <a:solidFill>
                  <a:srgbClr val="FF0000"/>
                </a:solidFill>
              </a:rPr>
              <a:t>ASes</a:t>
            </a:r>
            <a:r>
              <a:rPr lang="en-US" altLang="ko-KR" sz="2200" dirty="0"/>
              <a:t>*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906E480-9AEA-4FEE-8766-3E26469FE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94" y="2506717"/>
            <a:ext cx="6496999" cy="3736127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2CC5D60B-0385-4811-97A0-031390FA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3" y="69291"/>
            <a:ext cx="8845147" cy="1325563"/>
          </a:xfrm>
        </p:spPr>
        <p:txBody>
          <a:bodyPr/>
          <a:lstStyle/>
          <a:p>
            <a:r>
              <a:rPr lang="en-US" altLang="ko-KR" dirty="0"/>
              <a:t>Introduction – Bitcoin Problems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23887" y="6514507"/>
            <a:ext cx="6234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* https://blog.apnic.net/2019/01/16/bgp-in-2018-the-bgp-table/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4895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This paper shows two routing attacks with the problems</a:t>
            </a:r>
          </a:p>
          <a:p>
            <a:pPr lvl="1"/>
            <a:r>
              <a:rPr lang="en-US" altLang="ko-KR" sz="2200" dirty="0">
                <a:solidFill>
                  <a:srgbClr val="FF0000"/>
                </a:solidFill>
              </a:rPr>
              <a:t>Partitioning</a:t>
            </a:r>
            <a:r>
              <a:rPr lang="en-US" altLang="ko-KR" sz="2200" dirty="0"/>
              <a:t> the network in half to cause </a:t>
            </a:r>
            <a:r>
              <a:rPr lang="en-US" altLang="ko-KR" sz="2200" dirty="0">
                <a:solidFill>
                  <a:srgbClr val="FF0000"/>
                </a:solidFill>
              </a:rPr>
              <a:t>double spending</a:t>
            </a:r>
          </a:p>
          <a:p>
            <a:pPr lvl="1"/>
            <a:r>
              <a:rPr lang="en-US" altLang="ko-KR" sz="2200" dirty="0">
                <a:solidFill>
                  <a:srgbClr val="FF0000"/>
                </a:solidFill>
              </a:rPr>
              <a:t>Delay</a:t>
            </a:r>
            <a:r>
              <a:rPr lang="en-US" altLang="ko-KR" sz="2200" dirty="0"/>
              <a:t> block propagation to cause </a:t>
            </a:r>
            <a:r>
              <a:rPr lang="en-US" altLang="ko-KR" sz="2200" dirty="0">
                <a:solidFill>
                  <a:srgbClr val="FF0000"/>
                </a:solidFill>
              </a:rPr>
              <a:t>double spending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2C0780DF-D6A8-43A2-8F93-0BEE545E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3" y="69291"/>
            <a:ext cx="8845147" cy="1325563"/>
          </a:xfrm>
        </p:spPr>
        <p:txBody>
          <a:bodyPr/>
          <a:lstStyle/>
          <a:p>
            <a:r>
              <a:rPr lang="en-US" altLang="ko-KR" dirty="0"/>
              <a:t>Paper Topics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000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45619"/>
            <a:ext cx="7886700" cy="5338917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The goal of a partitioning attack is to split the Bitcoin network into </a:t>
            </a:r>
            <a:r>
              <a:rPr lang="en-US" altLang="ko-KR" sz="2600" dirty="0">
                <a:solidFill>
                  <a:srgbClr val="FF0000"/>
                </a:solidFill>
              </a:rPr>
              <a:t>two disjoint components</a:t>
            </a:r>
          </a:p>
          <a:p>
            <a:pPr lvl="1"/>
            <a:r>
              <a:rPr lang="en-US" altLang="ko-KR" sz="2200" dirty="0"/>
              <a:t>Causing</a:t>
            </a:r>
            <a:r>
              <a:rPr lang="en-US" altLang="ko-KR" sz="2200" dirty="0">
                <a:solidFill>
                  <a:srgbClr val="FF0000"/>
                </a:solidFill>
              </a:rPr>
              <a:t> fork </a:t>
            </a:r>
            <a:r>
              <a:rPr lang="en-US" altLang="ko-KR" sz="2200" dirty="0"/>
              <a:t>for</a:t>
            </a:r>
            <a:r>
              <a:rPr lang="en-US" altLang="ko-KR" sz="2200" dirty="0">
                <a:solidFill>
                  <a:srgbClr val="FF0000"/>
                </a:solidFill>
              </a:rPr>
              <a:t> double spending </a:t>
            </a:r>
            <a:r>
              <a:rPr lang="en-US" altLang="ko-KR" sz="2200" dirty="0"/>
              <a:t>by the longest chain rule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9105-33F3-4C6B-9801-9A2716B8225D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BD71C6-A2AB-4B05-9167-6978BDF8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3" y="3291663"/>
            <a:ext cx="3479793" cy="257786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9FF9806-99B9-4137-8998-D7A98E8D67C3}"/>
              </a:ext>
            </a:extLst>
          </p:cNvPr>
          <p:cNvSpPr/>
          <p:nvPr/>
        </p:nvSpPr>
        <p:spPr>
          <a:xfrm>
            <a:off x="6496940" y="4258565"/>
            <a:ext cx="388063" cy="4059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b1</a:t>
            </a:r>
            <a:endParaRPr lang="ko-KR" altLang="en-US" sz="1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721A10F-E094-40E1-ADB3-4E7972F3DE38}"/>
              </a:ext>
            </a:extLst>
          </p:cNvPr>
          <p:cNvSpPr/>
          <p:nvPr/>
        </p:nvSpPr>
        <p:spPr>
          <a:xfrm>
            <a:off x="7163364" y="4258564"/>
            <a:ext cx="388063" cy="4059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b2</a:t>
            </a:r>
            <a:endParaRPr lang="ko-KR" altLang="en-US" sz="14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678FFD2-249B-454B-AF70-D1B65EEB8766}"/>
              </a:ext>
            </a:extLst>
          </p:cNvPr>
          <p:cNvSpPr/>
          <p:nvPr/>
        </p:nvSpPr>
        <p:spPr>
          <a:xfrm>
            <a:off x="7829788" y="4258564"/>
            <a:ext cx="388063" cy="4059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b3</a:t>
            </a:r>
            <a:endParaRPr lang="ko-KR" altLang="en-US" sz="14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D683F06-AF1B-4939-95F8-5E53E3E27B1D}"/>
              </a:ext>
            </a:extLst>
          </p:cNvPr>
          <p:cNvSpPr/>
          <p:nvPr/>
        </p:nvSpPr>
        <p:spPr>
          <a:xfrm>
            <a:off x="8496212" y="4258564"/>
            <a:ext cx="388063" cy="40590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b4</a:t>
            </a:r>
            <a:endParaRPr lang="ko-KR" altLang="en-US" sz="1400" dirty="0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89F13008-45D5-462F-8AB7-58876782AD89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6885003" y="4461517"/>
            <a:ext cx="278361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07D0893A-3A7C-42E0-ADE5-9230248EF35E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7551427" y="4461517"/>
            <a:ext cx="27836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BDC5FF80-C418-4DE5-92E0-CAFAA8D683FA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8217851" y="4461517"/>
            <a:ext cx="27836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7900A3A-AF79-4C22-BA10-1DBBF0A3AED3}"/>
              </a:ext>
            </a:extLst>
          </p:cNvPr>
          <p:cNvSpPr/>
          <p:nvPr/>
        </p:nvSpPr>
        <p:spPr>
          <a:xfrm>
            <a:off x="777980" y="4258564"/>
            <a:ext cx="388063" cy="405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b1</a:t>
            </a:r>
            <a:endParaRPr lang="ko-KR" altLang="en-US" sz="14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81E7FDE-B46B-4EC2-A744-9EF82BC8F73D}"/>
              </a:ext>
            </a:extLst>
          </p:cNvPr>
          <p:cNvSpPr/>
          <p:nvPr/>
        </p:nvSpPr>
        <p:spPr>
          <a:xfrm>
            <a:off x="1444404" y="4258563"/>
            <a:ext cx="388063" cy="405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b2</a:t>
            </a:r>
            <a:endParaRPr lang="ko-KR" altLang="en-US" sz="140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EC96BA3-9C36-46A6-A2D0-FB1E85F2F0DA}"/>
              </a:ext>
            </a:extLst>
          </p:cNvPr>
          <p:cNvSpPr/>
          <p:nvPr/>
        </p:nvSpPr>
        <p:spPr>
          <a:xfrm>
            <a:off x="2110828" y="4258563"/>
            <a:ext cx="388063" cy="405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b3</a:t>
            </a:r>
            <a:endParaRPr lang="ko-KR" altLang="en-US" sz="1400" dirty="0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31A34DE-3407-4C22-9698-C9262D2C503B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 flipV="1">
            <a:off x="1166043" y="4461516"/>
            <a:ext cx="27836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E698C6EB-23FD-4A77-B3EE-B7CB83A5A45A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1832467" y="4461516"/>
            <a:ext cx="2783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F026EC9A-2FB9-40A8-881C-FD54343FB4F1}"/>
              </a:ext>
            </a:extLst>
          </p:cNvPr>
          <p:cNvCxnSpPr>
            <a:cxnSpLocks/>
          </p:cNvCxnSpPr>
          <p:nvPr/>
        </p:nvCxnSpPr>
        <p:spPr>
          <a:xfrm flipV="1">
            <a:off x="777483" y="3977525"/>
            <a:ext cx="1667054" cy="118326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6AF2C6DE-E31B-436F-95FC-C749811D1CC6}"/>
              </a:ext>
            </a:extLst>
          </p:cNvPr>
          <p:cNvCxnSpPr>
            <a:cxnSpLocks/>
          </p:cNvCxnSpPr>
          <p:nvPr/>
        </p:nvCxnSpPr>
        <p:spPr>
          <a:xfrm>
            <a:off x="806419" y="3977525"/>
            <a:ext cx="1667054" cy="118326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4A8732F-3A88-4AF4-A021-7F1740C28022}"/>
              </a:ext>
            </a:extLst>
          </p:cNvPr>
          <p:cNvSpPr txBox="1"/>
          <p:nvPr/>
        </p:nvSpPr>
        <p:spPr>
          <a:xfrm>
            <a:off x="259725" y="5272546"/>
            <a:ext cx="268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TXs in this chain will be </a:t>
            </a:r>
            <a:r>
              <a:rPr lang="en-US" altLang="ko-KR" sz="1600" dirty="0" err="1"/>
              <a:t>invaild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4052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Arial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6256</TotalTime>
  <Words>1916</Words>
  <Application>Microsoft Office PowerPoint</Application>
  <PresentationFormat>화면 슬라이드 쇼(4:3)</PresentationFormat>
  <Paragraphs>253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맑은 고딕</vt:lpstr>
      <vt:lpstr>Arial</vt:lpstr>
      <vt:lpstr>Calibri</vt:lpstr>
      <vt:lpstr>Office 테마</vt:lpstr>
      <vt:lpstr>Hijacking Bitcoin: Routing Attacks on Cryptocurrencies</vt:lpstr>
      <vt:lpstr>Introduction – Blockchain Background</vt:lpstr>
      <vt:lpstr>Introduction – Blockchain Background</vt:lpstr>
      <vt:lpstr>Introduction – BGP Background</vt:lpstr>
      <vt:lpstr>Introduction – Bitcoin Problems</vt:lpstr>
      <vt:lpstr>Introduction – Bitcoin Problems</vt:lpstr>
      <vt:lpstr>Introduction – Bitcoin Problems</vt:lpstr>
      <vt:lpstr>Paper Topics</vt:lpstr>
      <vt:lpstr>Partition</vt:lpstr>
      <vt:lpstr>Partition</vt:lpstr>
      <vt:lpstr>Partition</vt:lpstr>
      <vt:lpstr>Partition</vt:lpstr>
      <vt:lpstr>Partition</vt:lpstr>
      <vt:lpstr>Partition</vt:lpstr>
      <vt:lpstr>Partition</vt:lpstr>
      <vt:lpstr>Partition (Evaluation)</vt:lpstr>
      <vt:lpstr>Partition (Evaluation)</vt:lpstr>
      <vt:lpstr>Partition (Use case)</vt:lpstr>
      <vt:lpstr>Delay</vt:lpstr>
      <vt:lpstr>Delay</vt:lpstr>
      <vt:lpstr>Delay</vt:lpstr>
      <vt:lpstr>Delay</vt:lpstr>
      <vt:lpstr>Delay</vt:lpstr>
      <vt:lpstr>Delay</vt:lpstr>
      <vt:lpstr>Delay (Evaluation)</vt:lpstr>
      <vt:lpstr>Delay (Evaluation)</vt:lpstr>
      <vt:lpstr>Defense</vt:lpstr>
      <vt:lpstr>Follow-up paper</vt:lpstr>
      <vt:lpstr>Conclusion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국가보안기술연구소 </dc:title>
  <dc:creator>sigma</dc:creator>
  <cp:lastModifiedBy>YDG</cp:lastModifiedBy>
  <cp:revision>1296</cp:revision>
  <dcterms:created xsi:type="dcterms:W3CDTF">2015-05-17T07:58:58Z</dcterms:created>
  <dcterms:modified xsi:type="dcterms:W3CDTF">2019-10-07T15:28:48Z</dcterms:modified>
</cp:coreProperties>
</file>